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81" r:id="rId2"/>
    <p:sldId id="280" r:id="rId3"/>
    <p:sldId id="258" r:id="rId4"/>
    <p:sldId id="262" r:id="rId5"/>
    <p:sldId id="267" r:id="rId6"/>
    <p:sldId id="276" r:id="rId7"/>
    <p:sldId id="268" r:id="rId8"/>
    <p:sldId id="270" r:id="rId9"/>
    <p:sldId id="274" r:id="rId10"/>
    <p:sldId id="282" r:id="rId11"/>
    <p:sldId id="278" r:id="rId12"/>
    <p:sldId id="27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ublic\Documents\Teachers%20response%20on%20resource%20availabilit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2"/>
          <c:order val="0"/>
          <c:tx>
            <c:strRef>
              <c:f>Sheet1!$A$6</c:f>
              <c:strCache>
                <c:ptCount val="1"/>
                <c:pt idx="0">
                  <c:v>Don't Have</c:v>
                </c:pt>
              </c:strCache>
            </c:strRef>
          </c:tx>
          <c:spPr>
            <a:solidFill>
              <a:schemeClr val="tx2"/>
            </a:solidFill>
          </c:spPr>
          <c:cat>
            <c:strRef>
              <c:f>Sheet1!$B$5:$F$5</c:f>
              <c:strCache>
                <c:ptCount val="5"/>
                <c:pt idx="0">
                  <c:v>interaction of matter space and time</c:v>
                </c:pt>
                <c:pt idx="1">
                  <c:v>conservation principles</c:v>
                </c:pt>
                <c:pt idx="2">
                  <c:v>fields at rest and in motion</c:v>
                </c:pt>
                <c:pt idx="3">
                  <c:v>energy quantization and duality of matter</c:v>
                </c:pt>
                <c:pt idx="4">
                  <c:v>wave motion without material transfer</c:v>
                </c:pt>
              </c:strCache>
            </c:strRef>
          </c:cat>
          <c:val>
            <c:numRef>
              <c:f>Sheet1!$B$6:$F$6</c:f>
              <c:numCache>
                <c:formatCode>General</c:formatCode>
                <c:ptCount val="5"/>
                <c:pt idx="0">
                  <c:v>21.4</c:v>
                </c:pt>
                <c:pt idx="1">
                  <c:v>42.9</c:v>
                </c:pt>
                <c:pt idx="2">
                  <c:v>35.700000000000003</c:v>
                </c:pt>
                <c:pt idx="3">
                  <c:v>71.400000000000006</c:v>
                </c:pt>
                <c:pt idx="4">
                  <c:v>35.700000000000003</c:v>
                </c:pt>
              </c:numCache>
            </c:numRef>
          </c:val>
        </c:ser>
        <c:ser>
          <c:idx val="3"/>
          <c:order val="1"/>
          <c:tx>
            <c:strRef>
              <c:f>Sheet1!$A$7</c:f>
              <c:strCache>
                <c:ptCount val="1"/>
                <c:pt idx="0">
                  <c:v>Don't Have Enough</c:v>
                </c:pt>
              </c:strCache>
            </c:strRef>
          </c:tx>
          <c:spPr>
            <a:solidFill>
              <a:srgbClr val="FF0000"/>
            </a:solidFill>
          </c:spPr>
          <c:cat>
            <c:strRef>
              <c:f>Sheet1!$B$5:$F$5</c:f>
              <c:strCache>
                <c:ptCount val="5"/>
                <c:pt idx="0">
                  <c:v>interaction of matter space and time</c:v>
                </c:pt>
                <c:pt idx="1">
                  <c:v>conservation principles</c:v>
                </c:pt>
                <c:pt idx="2">
                  <c:v>fields at rest and in motion</c:v>
                </c:pt>
                <c:pt idx="3">
                  <c:v>energy quantization and duality of matter</c:v>
                </c:pt>
                <c:pt idx="4">
                  <c:v>wave motion without material transfer</c:v>
                </c:pt>
              </c:strCache>
            </c:strRef>
          </c:cat>
          <c:val>
            <c:numRef>
              <c:f>Sheet1!$B$7:$F$7</c:f>
              <c:numCache>
                <c:formatCode>General</c:formatCode>
                <c:ptCount val="5"/>
                <c:pt idx="0">
                  <c:v>64.3</c:v>
                </c:pt>
                <c:pt idx="1">
                  <c:v>50</c:v>
                </c:pt>
                <c:pt idx="2">
                  <c:v>50</c:v>
                </c:pt>
                <c:pt idx="3">
                  <c:v>28.6</c:v>
                </c:pt>
                <c:pt idx="4">
                  <c:v>57.1</c:v>
                </c:pt>
              </c:numCache>
            </c:numRef>
          </c:val>
        </c:ser>
        <c:ser>
          <c:idx val="4"/>
          <c:order val="2"/>
          <c:tx>
            <c:strRef>
              <c:f>Sheet1!$A$8</c:f>
              <c:strCache>
                <c:ptCount val="1"/>
                <c:pt idx="0">
                  <c:v>Have Enough</c:v>
                </c:pt>
              </c:strCache>
            </c:strRef>
          </c:tx>
          <c:spPr>
            <a:solidFill>
              <a:srgbClr val="00B050"/>
            </a:solidFill>
          </c:spPr>
          <c:cat>
            <c:strRef>
              <c:f>Sheet1!$B$5:$F$5</c:f>
              <c:strCache>
                <c:ptCount val="5"/>
                <c:pt idx="0">
                  <c:v>interaction of matter space and time</c:v>
                </c:pt>
                <c:pt idx="1">
                  <c:v>conservation principles</c:v>
                </c:pt>
                <c:pt idx="2">
                  <c:v>fields at rest and in motion</c:v>
                </c:pt>
                <c:pt idx="3">
                  <c:v>energy quantization and duality of matter</c:v>
                </c:pt>
                <c:pt idx="4">
                  <c:v>wave motion without material transfer</c:v>
                </c:pt>
              </c:strCache>
            </c:strRef>
          </c:cat>
          <c:val>
            <c:numRef>
              <c:f>Sheet1!$B$8:$F$8</c:f>
              <c:numCache>
                <c:formatCode>General</c:formatCode>
                <c:ptCount val="5"/>
                <c:pt idx="0">
                  <c:v>14.3</c:v>
                </c:pt>
                <c:pt idx="1">
                  <c:v>7.1</c:v>
                </c:pt>
                <c:pt idx="2">
                  <c:v>14.3</c:v>
                </c:pt>
                <c:pt idx="3">
                  <c:v>0</c:v>
                </c:pt>
                <c:pt idx="4">
                  <c:v>7.1</c:v>
                </c:pt>
              </c:numCache>
            </c:numRef>
          </c:val>
        </c:ser>
        <c:axId val="112055424"/>
        <c:axId val="112250880"/>
      </c:barChart>
      <c:catAx>
        <c:axId val="112055424"/>
        <c:scaling>
          <c:orientation val="minMax"/>
        </c:scaling>
        <c:axPos val="b"/>
        <c:title>
          <c:tx>
            <c:rich>
              <a:bodyPr/>
              <a:lstStyle/>
              <a:p>
                <a:pPr>
                  <a:defRPr/>
                </a:pPr>
                <a:r>
                  <a:rPr lang="en-US" dirty="0"/>
                  <a:t>Core Topic Areas</a:t>
                </a:r>
              </a:p>
            </c:rich>
          </c:tx>
          <c:layout/>
        </c:title>
        <c:majorTickMark val="none"/>
        <c:tickLblPos val="nextTo"/>
        <c:crossAx val="112250880"/>
        <c:crosses val="autoZero"/>
        <c:auto val="1"/>
        <c:lblAlgn val="ctr"/>
        <c:lblOffset val="100"/>
      </c:catAx>
      <c:valAx>
        <c:axId val="112250880"/>
        <c:scaling>
          <c:orientation val="minMax"/>
        </c:scaling>
        <c:axPos val="l"/>
        <c:title>
          <c:tx>
            <c:rich>
              <a:bodyPr/>
              <a:lstStyle/>
              <a:p>
                <a:pPr>
                  <a:defRPr/>
                </a:pPr>
                <a:r>
                  <a:rPr lang="en-US" dirty="0"/>
                  <a:t>% of Responses</a:t>
                </a:r>
              </a:p>
            </c:rich>
          </c:tx>
          <c:layout/>
        </c:title>
        <c:numFmt formatCode="General" sourceLinked="1"/>
        <c:tickLblPos val="nextTo"/>
        <c:crossAx val="112055424"/>
        <c:crosses val="autoZero"/>
        <c:crossBetween val="between"/>
      </c:valAx>
    </c:plotArea>
    <c:legend>
      <c:legendPos val="r"/>
      <c:layout/>
    </c:legend>
    <c:plotVisOnly val="1"/>
  </c:chart>
  <c:txPr>
    <a:bodyPr/>
    <a:lstStyle/>
    <a:p>
      <a:pPr>
        <a:defRPr sz="1200">
          <a:latin typeface="Times New Roman" pitchFamily="18" charset="0"/>
          <a:cs typeface="Times New Roman" pitchFamily="18" charset="0"/>
        </a:defRPr>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A082D3-A0C4-4533-BCA9-69E674534F0B}" type="datetimeFigureOut">
              <a:rPr lang="en-US" smtClean="0"/>
              <a:pPr/>
              <a:t>05-Jan-16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DCA350-49FF-4EF1-96A9-743B61214B3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That</a:t>
            </a:r>
            <a:r>
              <a:rPr lang="en-US" baseline="0" dirty="0" smtClean="0"/>
              <a:t> the teaching/learning of physics and the achievement of students in the subject is not encourage has been acknowledged by the Government as stated in the current National Senior Secondary School Physics Curriculum (2009)</a:t>
            </a:r>
            <a:endParaRPr lang="en-US" dirty="0"/>
          </a:p>
        </p:txBody>
      </p:sp>
      <p:sp>
        <p:nvSpPr>
          <p:cNvPr id="4" name="Slide Number Placeholder 3"/>
          <p:cNvSpPr>
            <a:spLocks noGrp="1"/>
          </p:cNvSpPr>
          <p:nvPr>
            <p:ph type="sldNum" sz="quarter" idx="10"/>
          </p:nvPr>
        </p:nvSpPr>
        <p:spPr/>
        <p:txBody>
          <a:bodyPr/>
          <a:lstStyle/>
          <a:p>
            <a:fld id="{22DCA350-49FF-4EF1-96A9-743B61214B3F}"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poor level of students’ achievement in the sciences is shown in the table. Although there is generally poor achievement in all 3 subjects, my research interest is particularly in physics as a result of early subject specialization in Nigeria. </a:t>
            </a:r>
            <a:endParaRPr lang="en-US" dirty="0"/>
          </a:p>
        </p:txBody>
      </p:sp>
      <p:sp>
        <p:nvSpPr>
          <p:cNvPr id="4" name="Slide Number Placeholder 3"/>
          <p:cNvSpPr>
            <a:spLocks noGrp="1"/>
          </p:cNvSpPr>
          <p:nvPr>
            <p:ph type="sldNum" sz="quarter" idx="10"/>
          </p:nvPr>
        </p:nvSpPr>
        <p:spPr/>
        <p:txBody>
          <a:bodyPr/>
          <a:lstStyle/>
          <a:p>
            <a:fld id="{22DCA350-49FF-4EF1-96A9-743B61214B3F}"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Studies in Nigeria</a:t>
            </a:r>
            <a:r>
              <a:rPr lang="en-US" baseline="0" dirty="0" smtClean="0"/>
              <a:t> have confirmed the position of </a:t>
            </a:r>
            <a:r>
              <a:rPr lang="en-US" baseline="0" dirty="0" err="1" smtClean="0"/>
              <a:t>Workineh</a:t>
            </a:r>
            <a:r>
              <a:rPr lang="en-US" baseline="0" dirty="0" smtClean="0"/>
              <a:t>. See for instance, </a:t>
            </a:r>
            <a:r>
              <a:rPr lang="en-US" sz="1200" dirty="0" smtClean="0"/>
              <a:t>Bello (2012), </a:t>
            </a:r>
            <a:r>
              <a:rPr lang="en-US" sz="1200" dirty="0" err="1" smtClean="0"/>
              <a:t>Jaiyeoba</a:t>
            </a:r>
            <a:r>
              <a:rPr lang="en-US" sz="1200" dirty="0" smtClean="0"/>
              <a:t> &amp; </a:t>
            </a:r>
            <a:r>
              <a:rPr lang="en-US" sz="1200" dirty="0" err="1" smtClean="0"/>
              <a:t>Atanda</a:t>
            </a:r>
            <a:r>
              <a:rPr lang="en-US" sz="1200" dirty="0" smtClean="0"/>
              <a:t> (2011), </a:t>
            </a:r>
            <a:r>
              <a:rPr lang="en-US" sz="1200" dirty="0" err="1" smtClean="0"/>
              <a:t>Adeyemi</a:t>
            </a:r>
            <a:r>
              <a:rPr lang="en-US" sz="1200" dirty="0" smtClean="0"/>
              <a:t> (2008), </a:t>
            </a:r>
            <a:r>
              <a:rPr lang="en-US" sz="1200" dirty="0" err="1" smtClean="0"/>
              <a:t>Heyneman</a:t>
            </a:r>
            <a:r>
              <a:rPr lang="en-US" sz="1200" dirty="0" smtClean="0"/>
              <a:t> &amp; Loxley (1983).</a:t>
            </a:r>
            <a:endParaRPr lang="en-US" dirty="0"/>
          </a:p>
        </p:txBody>
      </p:sp>
      <p:sp>
        <p:nvSpPr>
          <p:cNvPr id="4" name="Slide Number Placeholder 3"/>
          <p:cNvSpPr>
            <a:spLocks noGrp="1"/>
          </p:cNvSpPr>
          <p:nvPr>
            <p:ph type="sldNum" sz="quarter" idx="10"/>
          </p:nvPr>
        </p:nvSpPr>
        <p:spPr/>
        <p:txBody>
          <a:bodyPr/>
          <a:lstStyle/>
          <a:p>
            <a:fld id="{22DCA350-49FF-4EF1-96A9-743B61214B3F}"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Mixed methods to triangulate data</a:t>
            </a:r>
          </a:p>
          <a:p>
            <a:r>
              <a:rPr lang="en-US" dirty="0" smtClean="0"/>
              <a:t>Questionnaires and tests –to generate large quantitative to</a:t>
            </a:r>
            <a:r>
              <a:rPr lang="en-US" baseline="0" dirty="0" smtClean="0"/>
              <a:t> study pattern, trends, frequencies and answer questions of what? How? Where and when? </a:t>
            </a:r>
          </a:p>
          <a:p>
            <a:r>
              <a:rPr lang="en-US" baseline="0" dirty="0" smtClean="0"/>
              <a:t>Interviews – to have deeper understanding and give answers to questions of why? And control for social desirability bias associated with questionnaires</a:t>
            </a:r>
          </a:p>
          <a:p>
            <a:r>
              <a:rPr lang="en-US" baseline="0" dirty="0" smtClean="0"/>
              <a:t>Class observations – to understand some social </a:t>
            </a:r>
            <a:r>
              <a:rPr lang="en-US" baseline="0" dirty="0" err="1" smtClean="0"/>
              <a:t>phenemenon</a:t>
            </a:r>
            <a:r>
              <a:rPr lang="en-US" baseline="0" dirty="0" smtClean="0"/>
              <a:t> and problems first hand</a:t>
            </a:r>
          </a:p>
          <a:p>
            <a:endParaRPr lang="en-US" dirty="0"/>
          </a:p>
        </p:txBody>
      </p:sp>
      <p:sp>
        <p:nvSpPr>
          <p:cNvPr id="4" name="Slide Number Placeholder 3"/>
          <p:cNvSpPr>
            <a:spLocks noGrp="1"/>
          </p:cNvSpPr>
          <p:nvPr>
            <p:ph type="sldNum" sz="quarter" idx="10"/>
          </p:nvPr>
        </p:nvSpPr>
        <p:spPr/>
        <p:txBody>
          <a:bodyPr/>
          <a:lstStyle/>
          <a:p>
            <a:fld id="{22DCA350-49FF-4EF1-96A9-743B61214B3F}"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Teachers responding to the availability of teaching resources prescribed by the curriculum</a:t>
            </a:r>
            <a:r>
              <a:rPr lang="en-US" baseline="0" dirty="0" smtClean="0"/>
              <a:t> for the effective teaching and learning of concepts in physics</a:t>
            </a:r>
            <a:endParaRPr lang="en-US" dirty="0"/>
          </a:p>
        </p:txBody>
      </p:sp>
      <p:sp>
        <p:nvSpPr>
          <p:cNvPr id="4" name="Slide Number Placeholder 3"/>
          <p:cNvSpPr>
            <a:spLocks noGrp="1"/>
          </p:cNvSpPr>
          <p:nvPr>
            <p:ph type="sldNum" sz="quarter" idx="10"/>
          </p:nvPr>
        </p:nvSpPr>
        <p:spPr/>
        <p:txBody>
          <a:bodyPr/>
          <a:lstStyle/>
          <a:p>
            <a:fld id="{22DCA350-49FF-4EF1-96A9-743B61214B3F}"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DCA350-49FF-4EF1-96A9-743B61214B3F}"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result shows moderate positive correlations (Rumsey, 2011), between students enrolment in physics and teacher qualification and resource availability with r-values of 0.562 and 0.532 respectively and very weak positive correlations between physics enrolment and the number of years of teacher’s teaching experience and the utilization of resources</a:t>
            </a:r>
            <a:endParaRPr lang="en-US" dirty="0"/>
          </a:p>
        </p:txBody>
      </p:sp>
      <p:sp>
        <p:nvSpPr>
          <p:cNvPr id="4" name="Slide Number Placeholder 3"/>
          <p:cNvSpPr>
            <a:spLocks noGrp="1"/>
          </p:cNvSpPr>
          <p:nvPr>
            <p:ph type="sldNum" sz="quarter" idx="10"/>
          </p:nvPr>
        </p:nvSpPr>
        <p:spPr/>
        <p:txBody>
          <a:bodyPr/>
          <a:lstStyle/>
          <a:p>
            <a:fld id="{22DCA350-49FF-4EF1-96A9-743B61214B3F}"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was a consensus among respondents</a:t>
            </a:r>
            <a:r>
              <a:rPr lang="en-US" baseline="0" dirty="0" smtClean="0"/>
              <a:t> during the interview that the lack of qualified teachers and adequate resources affect both the enrolment </a:t>
            </a:r>
            <a:r>
              <a:rPr lang="en-US" baseline="0" dirty="0" err="1" smtClean="0"/>
              <a:t>nd</a:t>
            </a:r>
            <a:r>
              <a:rPr lang="en-US" baseline="0" dirty="0" smtClean="0"/>
              <a:t> achievement in physics.</a:t>
            </a:r>
            <a:endParaRPr lang="en-US" dirty="0"/>
          </a:p>
        </p:txBody>
      </p:sp>
      <p:sp>
        <p:nvSpPr>
          <p:cNvPr id="4" name="Slide Number Placeholder 3"/>
          <p:cNvSpPr>
            <a:spLocks noGrp="1"/>
          </p:cNvSpPr>
          <p:nvPr>
            <p:ph type="sldNum" sz="quarter" idx="10"/>
          </p:nvPr>
        </p:nvSpPr>
        <p:spPr/>
        <p:txBody>
          <a:bodyPr/>
          <a:lstStyle/>
          <a:p>
            <a:fld id="{22DCA350-49FF-4EF1-96A9-743B61214B3F}"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1.As a Government funded research,</a:t>
            </a:r>
            <a:r>
              <a:rPr lang="en-US" baseline="0" dirty="0" smtClean="0"/>
              <a:t> it is hoped that the report of the findings when communicated would motivate the government to act in the right direction. 2. The findings would be publicized locally and communicated to corporate bodies involved in educational activities to spur them into action.</a:t>
            </a:r>
            <a:endParaRPr lang="en-US" dirty="0"/>
          </a:p>
        </p:txBody>
      </p:sp>
      <p:sp>
        <p:nvSpPr>
          <p:cNvPr id="4" name="Slide Number Placeholder 3"/>
          <p:cNvSpPr>
            <a:spLocks noGrp="1"/>
          </p:cNvSpPr>
          <p:nvPr>
            <p:ph type="sldNum" sz="quarter" idx="10"/>
          </p:nvPr>
        </p:nvSpPr>
        <p:spPr/>
        <p:txBody>
          <a:bodyPr/>
          <a:lstStyle/>
          <a:p>
            <a:fld id="{22DCA350-49FF-4EF1-96A9-743B61214B3F}"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E676A9-C26F-4D93-A109-FA2247EC4C11}" type="datetimeFigureOut">
              <a:rPr lang="en-US" smtClean="0"/>
              <a:pPr/>
              <a:t>05-Jan-16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EFC368C-1E14-452C-8F59-46217C895F3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E676A9-C26F-4D93-A109-FA2247EC4C11}" type="datetimeFigureOut">
              <a:rPr lang="en-US" smtClean="0"/>
              <a:pPr/>
              <a:t>05-Jan-16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FC368C-1E14-452C-8F59-46217C895F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E676A9-C26F-4D93-A109-FA2247EC4C11}" type="datetimeFigureOut">
              <a:rPr lang="en-US" smtClean="0"/>
              <a:pPr/>
              <a:t>05-Jan-16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FC368C-1E14-452C-8F59-46217C895F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E676A9-C26F-4D93-A109-FA2247EC4C11}" type="datetimeFigureOut">
              <a:rPr lang="en-US" smtClean="0"/>
              <a:pPr/>
              <a:t>05-Jan-16</a:t>
            </a:fld>
            <a:endParaRPr lang="en-US"/>
          </a:p>
        </p:txBody>
      </p:sp>
      <p:sp>
        <p:nvSpPr>
          <p:cNvPr id="9" name="Slide Number Placeholder 8"/>
          <p:cNvSpPr>
            <a:spLocks noGrp="1"/>
          </p:cNvSpPr>
          <p:nvPr>
            <p:ph type="sldNum" sz="quarter" idx="15"/>
          </p:nvPr>
        </p:nvSpPr>
        <p:spPr/>
        <p:txBody>
          <a:bodyPr rtlCol="0"/>
          <a:lstStyle/>
          <a:p>
            <a:fld id="{EEFC368C-1E14-452C-8F59-46217C895F31}"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E676A9-C26F-4D93-A109-FA2247EC4C11}" type="datetimeFigureOut">
              <a:rPr lang="en-US" smtClean="0"/>
              <a:pPr/>
              <a:t>05-Jan-16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EFC368C-1E14-452C-8F59-46217C895F3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E676A9-C26F-4D93-A109-FA2247EC4C11}" type="datetimeFigureOut">
              <a:rPr lang="en-US" smtClean="0"/>
              <a:pPr/>
              <a:t>05-Jan-16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FC368C-1E14-452C-8F59-46217C895F31}"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E676A9-C26F-4D93-A109-FA2247EC4C11}" type="datetimeFigureOut">
              <a:rPr lang="en-US" smtClean="0"/>
              <a:pPr/>
              <a:t>05-Jan-16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FC368C-1E14-452C-8F59-46217C895F31}"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E676A9-C26F-4D93-A109-FA2247EC4C11}" type="datetimeFigureOut">
              <a:rPr lang="en-US" smtClean="0"/>
              <a:pPr/>
              <a:t>05-Jan-16</a:t>
            </a:fld>
            <a:endParaRPr lang="en-US"/>
          </a:p>
        </p:txBody>
      </p:sp>
      <p:sp>
        <p:nvSpPr>
          <p:cNvPr id="7" name="Slide Number Placeholder 6"/>
          <p:cNvSpPr>
            <a:spLocks noGrp="1"/>
          </p:cNvSpPr>
          <p:nvPr>
            <p:ph type="sldNum" sz="quarter" idx="11"/>
          </p:nvPr>
        </p:nvSpPr>
        <p:spPr/>
        <p:txBody>
          <a:bodyPr rtlCol="0"/>
          <a:lstStyle/>
          <a:p>
            <a:fld id="{EEFC368C-1E14-452C-8F59-46217C895F31}"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E676A9-C26F-4D93-A109-FA2247EC4C11}" type="datetimeFigureOut">
              <a:rPr lang="en-US" smtClean="0"/>
              <a:pPr/>
              <a:t>05-Jan-16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FC368C-1E14-452C-8F59-46217C895F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E676A9-C26F-4D93-A109-FA2247EC4C11}" type="datetimeFigureOut">
              <a:rPr lang="en-US" smtClean="0"/>
              <a:pPr/>
              <a:t>05-Jan-16</a:t>
            </a:fld>
            <a:endParaRPr lang="en-US"/>
          </a:p>
        </p:txBody>
      </p:sp>
      <p:sp>
        <p:nvSpPr>
          <p:cNvPr id="22" name="Slide Number Placeholder 21"/>
          <p:cNvSpPr>
            <a:spLocks noGrp="1"/>
          </p:cNvSpPr>
          <p:nvPr>
            <p:ph type="sldNum" sz="quarter" idx="15"/>
          </p:nvPr>
        </p:nvSpPr>
        <p:spPr/>
        <p:txBody>
          <a:bodyPr rtlCol="0"/>
          <a:lstStyle/>
          <a:p>
            <a:fld id="{EEFC368C-1E14-452C-8F59-46217C895F31}"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E676A9-C26F-4D93-A109-FA2247EC4C11}" type="datetimeFigureOut">
              <a:rPr lang="en-US" smtClean="0"/>
              <a:pPr/>
              <a:t>05-Jan-16</a:t>
            </a:fld>
            <a:endParaRPr lang="en-US"/>
          </a:p>
        </p:txBody>
      </p:sp>
      <p:sp>
        <p:nvSpPr>
          <p:cNvPr id="18" name="Slide Number Placeholder 17"/>
          <p:cNvSpPr>
            <a:spLocks noGrp="1"/>
          </p:cNvSpPr>
          <p:nvPr>
            <p:ph type="sldNum" sz="quarter" idx="11"/>
          </p:nvPr>
        </p:nvSpPr>
        <p:spPr/>
        <p:txBody>
          <a:bodyPr rtlCol="0"/>
          <a:lstStyle/>
          <a:p>
            <a:fld id="{EEFC368C-1E14-452C-8F59-46217C895F31}"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E676A9-C26F-4D93-A109-FA2247EC4C11}" type="datetimeFigureOut">
              <a:rPr lang="en-US" smtClean="0"/>
              <a:pPr/>
              <a:t>05-Jan-16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EFC368C-1E14-452C-8F59-46217C895F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04800"/>
            <a:ext cx="6477000" cy="1371600"/>
          </a:xfrm>
        </p:spPr>
        <p:txBody>
          <a:bodyPr>
            <a:normAutofit fontScale="90000"/>
          </a:bodyPr>
          <a:lstStyle/>
          <a:p>
            <a:pPr algn="ctr"/>
            <a:r>
              <a:rPr lang="en-US" dirty="0" smtClean="0"/>
              <a:t>School-based Factors and Physics Students' Enrolment and Achievement in Nigeria</a:t>
            </a:r>
            <a:endParaRPr lang="en-US" dirty="0"/>
          </a:p>
        </p:txBody>
      </p:sp>
      <p:sp>
        <p:nvSpPr>
          <p:cNvPr id="3" name="Subtitle 2"/>
          <p:cNvSpPr>
            <a:spLocks noGrp="1"/>
          </p:cNvSpPr>
          <p:nvPr>
            <p:ph type="subTitle" idx="1"/>
          </p:nvPr>
        </p:nvSpPr>
        <p:spPr>
          <a:xfrm>
            <a:off x="2286000" y="3048000"/>
            <a:ext cx="6172200" cy="3326922"/>
          </a:xfrm>
        </p:spPr>
        <p:txBody>
          <a:bodyPr/>
          <a:lstStyle/>
          <a:p>
            <a:pPr algn="ctr"/>
            <a:r>
              <a:rPr lang="en-US" dirty="0" smtClean="0"/>
              <a:t>By</a:t>
            </a:r>
          </a:p>
          <a:p>
            <a:endParaRPr lang="en-US" dirty="0" smtClean="0"/>
          </a:p>
          <a:p>
            <a:endParaRPr lang="en-US" dirty="0" smtClean="0"/>
          </a:p>
          <a:p>
            <a:pPr algn="ctr">
              <a:spcBef>
                <a:spcPts val="0"/>
              </a:spcBef>
            </a:pPr>
            <a:r>
              <a:rPr lang="en-US" dirty="0" smtClean="0"/>
              <a:t>Telima Adolphus</a:t>
            </a:r>
          </a:p>
          <a:p>
            <a:pPr algn="ctr">
              <a:spcBef>
                <a:spcPts val="0"/>
              </a:spcBef>
            </a:pPr>
            <a:r>
              <a:rPr lang="en-US" dirty="0" smtClean="0"/>
              <a:t>Department of Education</a:t>
            </a:r>
          </a:p>
          <a:p>
            <a:pPr algn="ctr">
              <a:spcBef>
                <a:spcPts val="0"/>
              </a:spcBef>
            </a:pPr>
            <a:r>
              <a:rPr lang="en-US" dirty="0" smtClean="0"/>
              <a:t>University of York, United Kingdom</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488950"/>
          </a:xfrm>
        </p:spPr>
        <p:txBody>
          <a:bodyPr>
            <a:normAutofit fontScale="90000"/>
          </a:bodyPr>
          <a:lstStyle/>
          <a:p>
            <a:r>
              <a:rPr lang="en-US" sz="3200" dirty="0" smtClean="0"/>
              <a:t>Summary/conclusion/recommendation</a:t>
            </a:r>
            <a:endParaRPr lang="en-US" dirty="0"/>
          </a:p>
        </p:txBody>
      </p:sp>
      <p:grpSp>
        <p:nvGrpSpPr>
          <p:cNvPr id="3" name="Group 27"/>
          <p:cNvGrpSpPr/>
          <p:nvPr/>
        </p:nvGrpSpPr>
        <p:grpSpPr>
          <a:xfrm>
            <a:off x="228600" y="838200"/>
            <a:ext cx="4419600" cy="3124200"/>
            <a:chOff x="69396" y="1676400"/>
            <a:chExt cx="4731204" cy="3886200"/>
          </a:xfrm>
          <a:solidFill>
            <a:srgbClr val="002060"/>
          </a:solidFill>
        </p:grpSpPr>
        <p:sp>
          <p:nvSpPr>
            <p:cNvPr id="17" name="Oval 16"/>
            <p:cNvSpPr/>
            <p:nvPr/>
          </p:nvSpPr>
          <p:spPr>
            <a:xfrm>
              <a:off x="1231446" y="3276600"/>
              <a:ext cx="2426154" cy="83820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Achievement</a:t>
              </a:r>
              <a:endParaRPr lang="en-US" dirty="0"/>
            </a:p>
          </p:txBody>
        </p:sp>
        <p:sp>
          <p:nvSpPr>
            <p:cNvPr id="18" name="Rounded Rectangle 17"/>
            <p:cNvSpPr/>
            <p:nvPr/>
          </p:nvSpPr>
          <p:spPr>
            <a:xfrm>
              <a:off x="69396" y="1676400"/>
              <a:ext cx="1577068" cy="762000"/>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Teacher Qualification</a:t>
              </a:r>
              <a:endParaRPr lang="en-US" sz="1500" dirty="0"/>
            </a:p>
          </p:txBody>
        </p:sp>
        <p:sp>
          <p:nvSpPr>
            <p:cNvPr id="21" name="Right Arrow 20"/>
            <p:cNvSpPr/>
            <p:nvPr/>
          </p:nvSpPr>
          <p:spPr>
            <a:xfrm rot="17753765" flipH="1">
              <a:off x="3113218" y="2724906"/>
              <a:ext cx="804480" cy="26427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rot="14992748" flipH="1">
              <a:off x="821374" y="2785719"/>
              <a:ext cx="886660" cy="227461"/>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p:cNvSpPr/>
            <p:nvPr/>
          </p:nvSpPr>
          <p:spPr>
            <a:xfrm rot="5400000" flipH="1">
              <a:off x="2162256" y="4295346"/>
              <a:ext cx="609090" cy="247998"/>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24" name="Rounded Rectangle 23"/>
            <p:cNvSpPr/>
            <p:nvPr/>
          </p:nvSpPr>
          <p:spPr>
            <a:xfrm>
              <a:off x="3276600" y="1676400"/>
              <a:ext cx="1524000" cy="762000"/>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Resource Utilization</a:t>
              </a:r>
              <a:endParaRPr lang="en-US" sz="1500" dirty="0"/>
            </a:p>
          </p:txBody>
        </p:sp>
        <p:sp>
          <p:nvSpPr>
            <p:cNvPr id="25" name="Rounded Rectangle 24"/>
            <p:cNvSpPr/>
            <p:nvPr/>
          </p:nvSpPr>
          <p:spPr>
            <a:xfrm>
              <a:off x="1729468" y="1676400"/>
              <a:ext cx="1470932" cy="762000"/>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dirty="0" smtClean="0"/>
            </a:p>
            <a:p>
              <a:pPr algn="ctr"/>
              <a:r>
                <a:rPr lang="en-US" sz="1500" dirty="0" smtClean="0"/>
                <a:t>Resource </a:t>
              </a:r>
              <a:r>
                <a:rPr lang="en-US" sz="1500" dirty="0" smtClean="0"/>
                <a:t>Availability</a:t>
              </a:r>
            </a:p>
            <a:p>
              <a:pPr algn="ctr"/>
              <a:endParaRPr lang="en-US" sz="1500" dirty="0"/>
            </a:p>
          </p:txBody>
        </p:sp>
        <p:sp>
          <p:nvSpPr>
            <p:cNvPr id="26" name="Rounded Rectangle 25"/>
            <p:cNvSpPr/>
            <p:nvPr/>
          </p:nvSpPr>
          <p:spPr>
            <a:xfrm>
              <a:off x="1752600" y="4800600"/>
              <a:ext cx="1524000" cy="762000"/>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Teaching Experience</a:t>
              </a:r>
              <a:endParaRPr lang="en-US" sz="1500" dirty="0"/>
            </a:p>
          </p:txBody>
        </p:sp>
        <p:sp>
          <p:nvSpPr>
            <p:cNvPr id="27" name="Right Arrow 26"/>
            <p:cNvSpPr/>
            <p:nvPr/>
          </p:nvSpPr>
          <p:spPr>
            <a:xfrm rot="16200000" flipH="1">
              <a:off x="2103905" y="2697832"/>
              <a:ext cx="746326" cy="227463"/>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1" name="Straight Connector 50"/>
          <p:cNvCxnSpPr/>
          <p:nvPr/>
        </p:nvCxnSpPr>
        <p:spPr>
          <a:xfrm>
            <a:off x="4724400" y="838200"/>
            <a:ext cx="76200" cy="3048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a:xfrm>
            <a:off x="4800600" y="990600"/>
            <a:ext cx="3886200" cy="2819400"/>
            <a:chOff x="4648200" y="990600"/>
            <a:chExt cx="3886200" cy="2819400"/>
          </a:xfrm>
        </p:grpSpPr>
        <p:grpSp>
          <p:nvGrpSpPr>
            <p:cNvPr id="4" name="Group 38"/>
            <p:cNvGrpSpPr/>
            <p:nvPr/>
          </p:nvGrpSpPr>
          <p:grpSpPr>
            <a:xfrm>
              <a:off x="4648200" y="990600"/>
              <a:ext cx="3733800" cy="2819400"/>
              <a:chOff x="152400" y="1676400"/>
              <a:chExt cx="4067177" cy="3886199"/>
            </a:xfrm>
            <a:solidFill>
              <a:srgbClr val="002060"/>
            </a:solidFill>
          </p:grpSpPr>
          <p:sp>
            <p:nvSpPr>
              <p:cNvPr id="40" name="Oval 39"/>
              <p:cNvSpPr/>
              <p:nvPr/>
            </p:nvSpPr>
            <p:spPr>
              <a:xfrm>
                <a:off x="1231446" y="3276600"/>
                <a:ext cx="2426154" cy="83820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Enrolment</a:t>
                </a:r>
                <a:endParaRPr lang="en-US" dirty="0"/>
              </a:p>
            </p:txBody>
          </p:sp>
          <p:sp>
            <p:nvSpPr>
              <p:cNvPr id="41" name="Rounded Rectangle 40"/>
              <p:cNvSpPr/>
              <p:nvPr/>
            </p:nvSpPr>
            <p:spPr>
              <a:xfrm>
                <a:off x="152400" y="1676400"/>
                <a:ext cx="1743076" cy="762000"/>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Teacher Qualification</a:t>
                </a:r>
                <a:endParaRPr lang="en-US" sz="1500" dirty="0"/>
              </a:p>
            </p:txBody>
          </p:sp>
          <p:sp>
            <p:nvSpPr>
              <p:cNvPr id="42" name="Right Arrow 41"/>
              <p:cNvSpPr/>
              <p:nvPr/>
            </p:nvSpPr>
            <p:spPr>
              <a:xfrm rot="17753765" flipH="1">
                <a:off x="3113218" y="2724906"/>
                <a:ext cx="804480" cy="264270"/>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ight Arrow 42"/>
              <p:cNvSpPr/>
              <p:nvPr/>
            </p:nvSpPr>
            <p:spPr>
              <a:xfrm rot="14003823" flipH="1">
                <a:off x="1006832" y="2785719"/>
                <a:ext cx="886660" cy="227461"/>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ight Arrow 43"/>
              <p:cNvSpPr/>
              <p:nvPr/>
            </p:nvSpPr>
            <p:spPr>
              <a:xfrm rot="7604279" flipH="1">
                <a:off x="1105420" y="4272652"/>
                <a:ext cx="837969" cy="284845"/>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46" name="Rounded Rectangle 45"/>
              <p:cNvSpPr/>
              <p:nvPr/>
            </p:nvSpPr>
            <p:spPr>
              <a:xfrm>
                <a:off x="2476501" y="1676400"/>
                <a:ext cx="1743076" cy="762000"/>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Resource Availability</a:t>
                </a:r>
                <a:endParaRPr lang="en-US" sz="1500" dirty="0"/>
              </a:p>
            </p:txBody>
          </p:sp>
          <p:sp>
            <p:nvSpPr>
              <p:cNvPr id="47" name="Rounded Rectangle 46"/>
              <p:cNvSpPr/>
              <p:nvPr/>
            </p:nvSpPr>
            <p:spPr>
              <a:xfrm>
                <a:off x="401411" y="4800600"/>
                <a:ext cx="1524001" cy="761999"/>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Teaching Experience</a:t>
                </a:r>
                <a:endParaRPr lang="en-US" sz="1500" dirty="0"/>
              </a:p>
            </p:txBody>
          </p:sp>
        </p:grpSp>
        <p:sp>
          <p:nvSpPr>
            <p:cNvPr id="52" name="Rounded Rectangle 51"/>
            <p:cNvSpPr/>
            <p:nvPr/>
          </p:nvSpPr>
          <p:spPr>
            <a:xfrm>
              <a:off x="7135318" y="3276600"/>
              <a:ext cx="1399082" cy="5334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Resource Utilization</a:t>
              </a:r>
              <a:endParaRPr lang="en-US" sz="1500" dirty="0"/>
            </a:p>
          </p:txBody>
        </p:sp>
      </p:grpSp>
      <p:sp>
        <p:nvSpPr>
          <p:cNvPr id="53" name="Right Arrow 52"/>
          <p:cNvSpPr/>
          <p:nvPr/>
        </p:nvSpPr>
        <p:spPr>
          <a:xfrm rot="3573121" flipH="1">
            <a:off x="7431273" y="2863988"/>
            <a:ext cx="609220" cy="266051"/>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28" name="Rectangle 27"/>
          <p:cNvSpPr/>
          <p:nvPr/>
        </p:nvSpPr>
        <p:spPr>
          <a:xfrm>
            <a:off x="228600" y="4038601"/>
            <a:ext cx="8001000" cy="2585323"/>
          </a:xfrm>
          <a:prstGeom prst="rect">
            <a:avLst/>
          </a:prstGeom>
          <a:solidFill>
            <a:schemeClr val="accent2">
              <a:lumMod val="40000"/>
              <a:lumOff val="60000"/>
            </a:schemeClr>
          </a:solidFill>
        </p:spPr>
        <p:txBody>
          <a:bodyPr wrap="square">
            <a:spAutoFit/>
          </a:bodyPr>
          <a:lstStyle/>
          <a:p>
            <a:pPr>
              <a:buFont typeface="Wingdings" pitchFamily="2" charset="2"/>
              <a:buChar char="Ø"/>
            </a:pPr>
            <a:r>
              <a:rPr lang="en-US" dirty="0" smtClean="0"/>
              <a:t>schools </a:t>
            </a:r>
            <a:r>
              <a:rPr lang="en-US" dirty="0" smtClean="0"/>
              <a:t>in the area are poorly financed</a:t>
            </a:r>
            <a:r>
              <a:rPr lang="en-US" dirty="0" smtClean="0"/>
              <a:t>, </a:t>
            </a:r>
          </a:p>
          <a:p>
            <a:pPr>
              <a:buFont typeface="Wingdings" pitchFamily="2" charset="2"/>
              <a:buChar char="Ø"/>
            </a:pPr>
            <a:r>
              <a:rPr lang="en-US" dirty="0" smtClean="0"/>
              <a:t>with lack </a:t>
            </a:r>
            <a:r>
              <a:rPr lang="en-US" dirty="0" smtClean="0"/>
              <a:t>of adequate teaching resources, </a:t>
            </a:r>
          </a:p>
          <a:p>
            <a:pPr>
              <a:buFont typeface="Wingdings" pitchFamily="2" charset="2"/>
              <a:buChar char="Ø"/>
            </a:pPr>
            <a:r>
              <a:rPr lang="en-US" dirty="0" smtClean="0"/>
              <a:t>Lack of teacher </a:t>
            </a:r>
            <a:r>
              <a:rPr lang="en-US" dirty="0" smtClean="0"/>
              <a:t>professional development, </a:t>
            </a:r>
          </a:p>
          <a:p>
            <a:pPr>
              <a:buFont typeface="Wingdings" pitchFamily="2" charset="2"/>
              <a:buChar char="Ø"/>
            </a:pPr>
            <a:r>
              <a:rPr lang="en-US" dirty="0" smtClean="0"/>
              <a:t>Unavailability </a:t>
            </a:r>
            <a:r>
              <a:rPr lang="en-US" dirty="0" smtClean="0"/>
              <a:t>of computers with internet </a:t>
            </a:r>
            <a:r>
              <a:rPr lang="en-US" dirty="0" smtClean="0"/>
              <a:t>access and </a:t>
            </a:r>
          </a:p>
          <a:p>
            <a:pPr>
              <a:buFont typeface="Wingdings" pitchFamily="2" charset="2"/>
              <a:buChar char="Ø"/>
            </a:pPr>
            <a:r>
              <a:rPr lang="en-US" dirty="0" smtClean="0"/>
              <a:t>Lack of adequately </a:t>
            </a:r>
            <a:r>
              <a:rPr lang="en-US" dirty="0" smtClean="0"/>
              <a:t>qualified physics </a:t>
            </a:r>
            <a:r>
              <a:rPr lang="en-US" dirty="0" smtClean="0"/>
              <a:t>teachers.</a:t>
            </a:r>
          </a:p>
          <a:p>
            <a:pPr>
              <a:buFont typeface="Wingdings" pitchFamily="2" charset="2"/>
              <a:buChar char="Ø"/>
            </a:pPr>
            <a:r>
              <a:rPr lang="en-US" dirty="0" smtClean="0"/>
              <a:t>recommended </a:t>
            </a:r>
            <a:r>
              <a:rPr lang="en-US" dirty="0" smtClean="0"/>
              <a:t>that government and stake holders in the education industry do something urgent to recruit qualified physics teachers, train and retrain teachers in service and provide laboratories and other teaching and learning.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11162"/>
          </a:xfrm>
        </p:spPr>
        <p:txBody>
          <a:bodyPr>
            <a:normAutofit fontScale="90000"/>
          </a:bodyPr>
          <a:lstStyle/>
          <a:p>
            <a:r>
              <a:rPr lang="en-US" dirty="0" smtClean="0"/>
              <a:t>References</a:t>
            </a:r>
            <a:endParaRPr lang="en-US" dirty="0"/>
          </a:p>
        </p:txBody>
      </p:sp>
      <p:sp>
        <p:nvSpPr>
          <p:cNvPr id="3" name="Content Placeholder 2"/>
          <p:cNvSpPr>
            <a:spLocks noGrp="1"/>
          </p:cNvSpPr>
          <p:nvPr>
            <p:ph sz="quarter" idx="1"/>
          </p:nvPr>
        </p:nvSpPr>
        <p:spPr>
          <a:xfrm>
            <a:off x="457200" y="762000"/>
            <a:ext cx="7467600" cy="5711952"/>
          </a:xfrm>
        </p:spPr>
        <p:txBody>
          <a:bodyPr>
            <a:noAutofit/>
          </a:bodyPr>
          <a:lstStyle/>
          <a:p>
            <a:r>
              <a:rPr lang="en-US" sz="1200" dirty="0" err="1" smtClean="0"/>
              <a:t>Adeyemi</a:t>
            </a:r>
            <a:r>
              <a:rPr lang="en-US" sz="1200" dirty="0" smtClean="0"/>
              <a:t>, T. O. (2008). Science laboratories and the quality of output from secondary schools in </a:t>
            </a:r>
            <a:r>
              <a:rPr lang="en-US" sz="1200" dirty="0" err="1" smtClean="0"/>
              <a:t>Ondo</a:t>
            </a:r>
            <a:r>
              <a:rPr lang="en-US" sz="1200" dirty="0" smtClean="0"/>
              <a:t> State, Nigeria. Asian Journal of Information Management, 2,23-30 .</a:t>
            </a:r>
          </a:p>
          <a:p>
            <a:r>
              <a:rPr lang="en-US" sz="1200" dirty="0" smtClean="0"/>
              <a:t>Bello, T. O. (2011). Effect of Group Instructional Strategy on Students’ Performance in Selected Physics Concepts. </a:t>
            </a:r>
            <a:r>
              <a:rPr lang="en-US" sz="1200" i="1" dirty="0" smtClean="0"/>
              <a:t>The African Symposium</a:t>
            </a:r>
            <a:r>
              <a:rPr lang="en-US" sz="1200" dirty="0" smtClean="0"/>
              <a:t>. 11(1), 71-79.</a:t>
            </a:r>
          </a:p>
          <a:p>
            <a:r>
              <a:rPr lang="en-US" sz="1200" dirty="0" smtClean="0"/>
              <a:t>Angell, C., </a:t>
            </a:r>
            <a:r>
              <a:rPr lang="en-US" sz="1200" dirty="0" err="1" smtClean="0"/>
              <a:t>Guttersrud</a:t>
            </a:r>
            <a:r>
              <a:rPr lang="en-US" sz="1200" dirty="0" smtClean="0"/>
              <a:t>,  O., </a:t>
            </a:r>
            <a:r>
              <a:rPr lang="en-US" sz="1200" dirty="0" err="1" smtClean="0"/>
              <a:t>Henriksen</a:t>
            </a:r>
            <a:r>
              <a:rPr lang="en-US" sz="1200" dirty="0" smtClean="0"/>
              <a:t>, E.K. &amp; </a:t>
            </a:r>
            <a:r>
              <a:rPr lang="en-US" sz="1200" dirty="0" err="1" smtClean="0"/>
              <a:t>Isnes</a:t>
            </a:r>
            <a:r>
              <a:rPr lang="en-US" sz="1200" dirty="0" smtClean="0"/>
              <a:t>, A. (2004). Physics: Frightful, But Fun Pupils’ and Teachers’ Views of Physics and Physics Teaching. </a:t>
            </a:r>
            <a:r>
              <a:rPr lang="en-US" sz="1200" i="1" dirty="0" smtClean="0"/>
              <a:t>Science education</a:t>
            </a:r>
            <a:r>
              <a:rPr lang="en-US" sz="1200" dirty="0" smtClean="0"/>
              <a:t>, 88(5), 683-706.</a:t>
            </a:r>
          </a:p>
          <a:p>
            <a:r>
              <a:rPr lang="en-US" sz="1200" dirty="0" smtClean="0"/>
              <a:t>Cohen, L., </a:t>
            </a:r>
            <a:r>
              <a:rPr lang="en-US" sz="1200" dirty="0" err="1" smtClean="0"/>
              <a:t>Manion</a:t>
            </a:r>
            <a:r>
              <a:rPr lang="en-US" sz="1200" dirty="0" smtClean="0"/>
              <a:t>, L., &amp; Morrison, K. (2011). </a:t>
            </a:r>
            <a:r>
              <a:rPr lang="en-US" sz="1200" i="1" dirty="0" smtClean="0"/>
              <a:t>Research Methods in Education</a:t>
            </a:r>
            <a:r>
              <a:rPr lang="en-US" sz="1200" dirty="0" smtClean="0"/>
              <a:t>:7th Edition. London: </a:t>
            </a:r>
            <a:r>
              <a:rPr lang="en-US" sz="1200" dirty="0" err="1" smtClean="0"/>
              <a:t>Routledge</a:t>
            </a:r>
            <a:r>
              <a:rPr lang="en-US" sz="1200" dirty="0" smtClean="0"/>
              <a:t>.</a:t>
            </a:r>
          </a:p>
          <a:p>
            <a:r>
              <a:rPr lang="en-US" sz="1200" dirty="0" smtClean="0"/>
              <a:t>Creswell, J.W (2012). </a:t>
            </a:r>
            <a:r>
              <a:rPr lang="en-US" sz="1200" i="1" dirty="0" smtClean="0"/>
              <a:t>Educational Research: Planning, Conducting, and Evaluating Quantitative and Qualitative Research</a:t>
            </a:r>
            <a:r>
              <a:rPr lang="en-US" sz="1200" dirty="0" smtClean="0"/>
              <a:t>. 4th Boston: Pearson Education, Inc.</a:t>
            </a:r>
          </a:p>
          <a:p>
            <a:r>
              <a:rPr lang="en-US" sz="1200" dirty="0" smtClean="0"/>
              <a:t>Federal Ministry of Education (2009). </a:t>
            </a:r>
            <a:r>
              <a:rPr lang="en-US" sz="1200" i="1" dirty="0" smtClean="0"/>
              <a:t>National physics curriculum for senior secondary schools:</a:t>
            </a:r>
            <a:r>
              <a:rPr lang="en-US" sz="1200" dirty="0" smtClean="0"/>
              <a:t> Abuja: Nigerian Educational Research and Development Council. </a:t>
            </a:r>
          </a:p>
          <a:p>
            <a:r>
              <a:rPr lang="en-US" sz="1200" dirty="0" err="1" smtClean="0"/>
              <a:t>Heyneman</a:t>
            </a:r>
            <a:r>
              <a:rPr lang="en-US" sz="1200" dirty="0" smtClean="0"/>
              <a:t>, S. &amp; Loxley, W. (1983). The effect of primary school quality on academic achievement across twenty-nine high- and low-income countries. </a:t>
            </a:r>
            <a:r>
              <a:rPr lang="en-US" sz="1200" i="1" dirty="0" smtClean="0"/>
              <a:t>American Journal of Sociology</a:t>
            </a:r>
            <a:r>
              <a:rPr lang="en-US" sz="1200" dirty="0" smtClean="0"/>
              <a:t>, 88, 1162 -1194.  </a:t>
            </a:r>
          </a:p>
          <a:p>
            <a:r>
              <a:rPr lang="en-GB" sz="1200" dirty="0" err="1" smtClean="0"/>
              <a:t>Jaiyeoba</a:t>
            </a:r>
            <a:r>
              <a:rPr lang="en-GB" sz="1200" dirty="0" smtClean="0"/>
              <a:t>, A.O. &amp; </a:t>
            </a:r>
            <a:r>
              <a:rPr lang="en-GB" sz="1200" dirty="0" err="1" smtClean="0"/>
              <a:t>Atanda</a:t>
            </a:r>
            <a:r>
              <a:rPr lang="en-GB" sz="1200" dirty="0" smtClean="0"/>
              <a:t>, A.I. (2011). School quality factors and secondary school </a:t>
            </a:r>
            <a:r>
              <a:rPr lang="en-GB" sz="1200" dirty="0" err="1" smtClean="0"/>
              <a:t>students’achievement</a:t>
            </a:r>
            <a:r>
              <a:rPr lang="en-GB" sz="1200" dirty="0" smtClean="0"/>
              <a:t> in mathematics in south-western and north-central Nigeria. </a:t>
            </a:r>
            <a:r>
              <a:rPr lang="en-GB" sz="1200" i="1" dirty="0" smtClean="0"/>
              <a:t>The African Symposium</a:t>
            </a:r>
            <a:r>
              <a:rPr lang="en-GB" sz="1200" dirty="0" smtClean="0"/>
              <a:t>, 11(1), 91-100.</a:t>
            </a:r>
            <a:endParaRPr lang="en-US" sz="1200" dirty="0" smtClean="0"/>
          </a:p>
          <a:p>
            <a:r>
              <a:rPr lang="en-US" sz="1200" dirty="0" smtClean="0"/>
              <a:t> </a:t>
            </a:r>
            <a:r>
              <a:rPr lang="en-US" sz="1200" dirty="0" err="1" smtClean="0"/>
              <a:t>Nwankwo</a:t>
            </a:r>
            <a:r>
              <a:rPr lang="en-US" sz="1200" dirty="0" smtClean="0"/>
              <a:t>, O.C. (2010). </a:t>
            </a:r>
            <a:r>
              <a:rPr lang="en-US" sz="1200" i="1" dirty="0" smtClean="0"/>
              <a:t>Practical Guide to Research Writing.</a:t>
            </a:r>
            <a:r>
              <a:rPr lang="en-US" sz="1200" dirty="0" smtClean="0"/>
              <a:t> Port Harcourt, Golden publishers Limited.</a:t>
            </a:r>
          </a:p>
          <a:p>
            <a:r>
              <a:rPr lang="en-US" sz="1200" dirty="0" err="1" smtClean="0"/>
              <a:t>Workineh</a:t>
            </a:r>
            <a:r>
              <a:rPr lang="en-US" sz="1200" dirty="0" smtClean="0"/>
              <a:t>, G. (2002). School based factors contributing to differences in students' achievement at high and low passing rate scorers of Government Secondary Schools of Addis Ababa at National Examination. </a:t>
            </a:r>
            <a:r>
              <a:rPr lang="en-US" sz="1200" i="1" dirty="0" smtClean="0"/>
              <a:t>Unpublished M.A.  thesis, Addis Ababa University, Ethiopia.</a:t>
            </a:r>
            <a:endParaRPr lang="en-US" sz="1200" dirty="0" smtClean="0"/>
          </a:p>
          <a:p>
            <a:r>
              <a:rPr lang="en-US" sz="1200" dirty="0" smtClean="0"/>
              <a:t>Rumsey, D.J. (2011). </a:t>
            </a:r>
            <a:r>
              <a:rPr lang="en-US" sz="1200" i="1" dirty="0" smtClean="0"/>
              <a:t>Statistics For Dummies</a:t>
            </a:r>
            <a:r>
              <a:rPr lang="en-US" sz="1200" dirty="0" smtClean="0"/>
              <a:t>, 2nd Edition, New Jersey: John Wiley &amp; Sons.</a:t>
            </a:r>
          </a:p>
          <a:p>
            <a:pPr>
              <a:buNone/>
            </a:pPr>
            <a:endParaRPr lang="en-US" sz="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dr adolfus\AppData\Local\Microsoft\Windows\Temporary Internet Files\Content.IE5\IL7T2J5S\MC900105220[1].wmf"/>
          <p:cNvPicPr>
            <a:picLocks noChangeAspect="1" noChangeArrowheads="1"/>
          </p:cNvPicPr>
          <p:nvPr/>
        </p:nvPicPr>
        <p:blipFill>
          <a:blip r:embed="rId2" cstate="print"/>
          <a:srcRect/>
          <a:stretch>
            <a:fillRect/>
          </a:stretch>
        </p:blipFill>
        <p:spPr bwMode="auto">
          <a:xfrm>
            <a:off x="1447800" y="457200"/>
            <a:ext cx="6324600" cy="3200399"/>
          </a:xfrm>
          <a:prstGeom prst="rect">
            <a:avLst/>
          </a:prstGeom>
          <a:ln>
            <a:noFill/>
          </a:ln>
          <a:effectLst>
            <a:outerShdw blurRad="292100" dist="139700" dir="2700000" algn="tl" rotWithShape="0">
              <a:srgbClr val="333333">
                <a:alpha val="65000"/>
              </a:srgbClr>
            </a:outerShdw>
          </a:effectLst>
        </p:spPr>
      </p:pic>
      <p:pic>
        <p:nvPicPr>
          <p:cNvPr id="1026" name="Picture 2" descr="C:\Users\dr adolfus\AppData\Local\Microsoft\Windows\Temporary Internet Files\Content.IE5\2ITZNCY7\question_1[1].jpg"/>
          <p:cNvPicPr>
            <a:picLocks noChangeAspect="1" noChangeArrowheads="1"/>
          </p:cNvPicPr>
          <p:nvPr/>
        </p:nvPicPr>
        <p:blipFill>
          <a:blip r:embed="rId3" cstate="print"/>
          <a:srcRect/>
          <a:stretch>
            <a:fillRect/>
          </a:stretch>
        </p:blipFill>
        <p:spPr bwMode="auto">
          <a:xfrm>
            <a:off x="2514600" y="3733800"/>
            <a:ext cx="4419600" cy="27432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US" dirty="0"/>
          </a:p>
        </p:txBody>
      </p:sp>
      <p:sp>
        <p:nvSpPr>
          <p:cNvPr id="3" name="Content Placeholder 2"/>
          <p:cNvSpPr>
            <a:spLocks noGrp="1"/>
          </p:cNvSpPr>
          <p:nvPr>
            <p:ph sz="quarter" idx="1"/>
          </p:nvPr>
        </p:nvSpPr>
        <p:spPr>
          <a:xfrm>
            <a:off x="457200" y="1600200"/>
            <a:ext cx="7848600" cy="4873752"/>
          </a:xfrm>
        </p:spPr>
        <p:txBody>
          <a:bodyPr/>
          <a:lstStyle/>
          <a:p>
            <a:pPr algn="just">
              <a:buNone/>
            </a:pPr>
            <a:r>
              <a:rPr lang="en-US" dirty="0" smtClean="0"/>
              <a:t>	</a:t>
            </a:r>
            <a:r>
              <a:rPr lang="en-US" sz="2800" dirty="0" smtClean="0"/>
              <a:t>Despite the place of physics in science, technology and national development, its teaching and learning has been characterized with challenges which prevent many students from performing well in external examinations (FGN 2009:ii). </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543800" cy="533400"/>
          </a:xfrm>
        </p:spPr>
        <p:txBody>
          <a:bodyPr>
            <a:normAutofit fontScale="90000"/>
          </a:bodyPr>
          <a:lstStyle/>
          <a:p>
            <a:r>
              <a:rPr lang="en-US" dirty="0" smtClean="0"/>
              <a:t>The Problem (</a:t>
            </a:r>
            <a:r>
              <a:rPr lang="en-US" sz="3100" dirty="0" smtClean="0"/>
              <a:t>data</a:t>
            </a:r>
            <a:r>
              <a:rPr lang="en-US" dirty="0" smtClean="0"/>
              <a:t>)</a:t>
            </a:r>
            <a:endParaRPr lang="en-US" dirty="0"/>
          </a:p>
        </p:txBody>
      </p:sp>
      <p:graphicFrame>
        <p:nvGraphicFramePr>
          <p:cNvPr id="7" name="Content Placeholder 6"/>
          <p:cNvGraphicFramePr>
            <a:graphicFrameLocks noGrp="1"/>
          </p:cNvGraphicFramePr>
          <p:nvPr>
            <p:ph sz="quarter" idx="2"/>
          </p:nvPr>
        </p:nvGraphicFramePr>
        <p:xfrm>
          <a:off x="380999" y="1219203"/>
          <a:ext cx="7924800" cy="4770497"/>
        </p:xfrm>
        <a:graphic>
          <a:graphicData uri="http://schemas.openxmlformats.org/drawingml/2006/table">
            <a:tbl>
              <a:tblPr firstRow="1" bandRow="1">
                <a:tableStyleId>{5C22544A-7EE6-4342-B048-85BDC9FD1C3A}</a:tableStyleId>
              </a:tblPr>
              <a:tblGrid>
                <a:gridCol w="718620"/>
                <a:gridCol w="1183331"/>
                <a:gridCol w="1082324"/>
                <a:gridCol w="988105"/>
                <a:gridCol w="1056821"/>
                <a:gridCol w="914400"/>
                <a:gridCol w="1066800"/>
                <a:gridCol w="914399"/>
              </a:tblGrid>
              <a:tr h="377990">
                <a:tc rowSpan="2">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Year</a:t>
                      </a:r>
                      <a:endParaRPr lang="en-US" sz="1400" dirty="0">
                        <a:latin typeface="+mn-lt"/>
                        <a:ea typeface="Calibri"/>
                        <a:cs typeface="Times New Roman"/>
                      </a:endParaRPr>
                    </a:p>
                  </a:txBody>
                  <a:tcPr marL="68580" marR="68580" marT="0" marB="0"/>
                </a:tc>
                <a:tc rowSpan="2">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Total SSCE Enrolment</a:t>
                      </a:r>
                      <a:endParaRPr lang="en-US" sz="1400" dirty="0">
                        <a:latin typeface="+mn-lt"/>
                        <a:ea typeface="Calibri"/>
                        <a:cs typeface="Times New Roman"/>
                      </a:endParaRPr>
                    </a:p>
                  </a:txBody>
                  <a:tcPr marL="68580" marR="68580" marT="0" marB="0"/>
                </a:tc>
                <a:tc gridSpan="2">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Biology</a:t>
                      </a:r>
                      <a:endParaRPr lang="en-US" sz="1400" dirty="0">
                        <a:latin typeface="+mn-lt"/>
                        <a:ea typeface="Calibri"/>
                        <a:cs typeface="Times New Roman"/>
                      </a:endParaRPr>
                    </a:p>
                  </a:txBody>
                  <a:tcPr marL="68580" marR="68580" marT="0" marB="0">
                    <a:solidFill>
                      <a:srgbClr val="00B050"/>
                    </a:solidFill>
                  </a:tcPr>
                </a:tc>
                <a:tc hMerge="1">
                  <a:txBody>
                    <a:bodyPr/>
                    <a:lstStyle/>
                    <a:p>
                      <a:pPr marL="0" marR="0" algn="ctr">
                        <a:lnSpc>
                          <a:spcPct val="150000"/>
                        </a:lnSpc>
                        <a:spcBef>
                          <a:spcPts val="0"/>
                        </a:spcBef>
                        <a:spcAft>
                          <a:spcPts val="0"/>
                        </a:spcAft>
                      </a:pPr>
                      <a:endParaRPr lang="en-US" sz="1400" dirty="0">
                        <a:latin typeface="+mn-lt"/>
                        <a:ea typeface="Calibri"/>
                        <a:cs typeface="Times New Roman"/>
                      </a:endParaRPr>
                    </a:p>
                  </a:txBody>
                  <a:tcPr marL="68580" marR="68580" marT="0" marB="0"/>
                </a:tc>
                <a:tc gridSpan="2">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Chemistry</a:t>
                      </a:r>
                      <a:endParaRPr lang="en-US" sz="1400" dirty="0">
                        <a:latin typeface="+mn-lt"/>
                        <a:ea typeface="Calibri"/>
                        <a:cs typeface="Times New Roman"/>
                      </a:endParaRPr>
                    </a:p>
                  </a:txBody>
                  <a:tcPr marL="68580" marR="68580" marT="0" marB="0">
                    <a:solidFill>
                      <a:srgbClr val="00B0F0"/>
                    </a:solidFill>
                  </a:tcPr>
                </a:tc>
                <a:tc hMerge="1">
                  <a:txBody>
                    <a:bodyPr/>
                    <a:lstStyle/>
                    <a:p>
                      <a:pPr marL="0" marR="0" algn="ctr">
                        <a:lnSpc>
                          <a:spcPct val="150000"/>
                        </a:lnSpc>
                        <a:spcBef>
                          <a:spcPts val="0"/>
                        </a:spcBef>
                        <a:spcAft>
                          <a:spcPts val="0"/>
                        </a:spcAft>
                      </a:pPr>
                      <a:endParaRPr lang="en-US" sz="1400" dirty="0">
                        <a:latin typeface="+mn-lt"/>
                        <a:ea typeface="Calibri"/>
                        <a:cs typeface="Times New Roman"/>
                      </a:endParaRPr>
                    </a:p>
                  </a:txBody>
                  <a:tcPr marL="68580" marR="68580" marT="0" marB="0"/>
                </a:tc>
                <a:tc gridSpan="2">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Physics</a:t>
                      </a:r>
                      <a:endParaRPr lang="en-US" sz="1400" dirty="0">
                        <a:latin typeface="+mn-lt"/>
                        <a:ea typeface="Calibri"/>
                        <a:cs typeface="Times New Roman"/>
                      </a:endParaRPr>
                    </a:p>
                  </a:txBody>
                  <a:tcPr marL="68580" marR="68580" marT="0" marB="0">
                    <a:solidFill>
                      <a:srgbClr val="FF0000"/>
                    </a:solidFill>
                  </a:tcPr>
                </a:tc>
                <a:tc hMerge="1">
                  <a:txBody>
                    <a:bodyPr/>
                    <a:lstStyle/>
                    <a:p>
                      <a:pPr marL="0" marR="0" algn="ctr">
                        <a:lnSpc>
                          <a:spcPct val="150000"/>
                        </a:lnSpc>
                        <a:spcBef>
                          <a:spcPts val="0"/>
                        </a:spcBef>
                        <a:spcAft>
                          <a:spcPts val="0"/>
                        </a:spcAft>
                      </a:pPr>
                      <a:endParaRPr lang="en-US" sz="1400" dirty="0">
                        <a:latin typeface="+mn-lt"/>
                        <a:ea typeface="Calibri"/>
                        <a:cs typeface="Times New Roman"/>
                      </a:endParaRPr>
                    </a:p>
                  </a:txBody>
                  <a:tcPr marL="68580" marR="68580" marT="0" marB="0"/>
                </a:tc>
              </a:tr>
              <a:tr h="612607">
                <a:tc vMerge="1">
                  <a:txBody>
                    <a:bodyPr/>
                    <a:lstStyle/>
                    <a:p>
                      <a:endParaRPr lang="en-US"/>
                    </a:p>
                  </a:txBody>
                  <a:tcPr/>
                </a:tc>
                <a:tc vMerge="1">
                  <a:txBody>
                    <a:bodyPr/>
                    <a:lstStyle/>
                    <a:p>
                      <a:endParaRPr lang="en-US"/>
                    </a:p>
                  </a:txBody>
                  <a:tcPr/>
                </a:tc>
                <a:tc>
                  <a:txBody>
                    <a:bodyPr/>
                    <a:lstStyle/>
                    <a:p>
                      <a:pPr marL="0" marR="0" algn="ctr">
                        <a:lnSpc>
                          <a:spcPct val="100000"/>
                        </a:lnSpc>
                        <a:spcBef>
                          <a:spcPts val="0"/>
                        </a:spcBef>
                        <a:spcAft>
                          <a:spcPts val="0"/>
                        </a:spcAft>
                      </a:pPr>
                      <a:r>
                        <a:rPr lang="en-US" sz="1400" dirty="0">
                          <a:solidFill>
                            <a:srgbClr val="000000"/>
                          </a:solidFill>
                          <a:latin typeface="+mn-lt"/>
                          <a:ea typeface="Times New Roman"/>
                          <a:cs typeface="Times New Roman"/>
                        </a:rPr>
                        <a:t>%</a:t>
                      </a:r>
                      <a:endParaRPr lang="en-US" sz="1400" dirty="0">
                        <a:latin typeface="+mn-lt"/>
                        <a:ea typeface="Calibri"/>
                        <a:cs typeface="Times New Roman"/>
                      </a:endParaRPr>
                    </a:p>
                    <a:p>
                      <a:pPr marL="0" marR="0" algn="ctr">
                        <a:lnSpc>
                          <a:spcPct val="100000"/>
                        </a:lnSpc>
                        <a:spcBef>
                          <a:spcPts val="0"/>
                        </a:spcBef>
                        <a:spcAft>
                          <a:spcPts val="0"/>
                        </a:spcAft>
                      </a:pPr>
                      <a:r>
                        <a:rPr lang="en-US" sz="1400" dirty="0">
                          <a:solidFill>
                            <a:srgbClr val="000000"/>
                          </a:solidFill>
                          <a:latin typeface="+mn-lt"/>
                          <a:ea typeface="Times New Roman"/>
                          <a:cs typeface="Times New Roman"/>
                        </a:rPr>
                        <a:t>Enrolment</a:t>
                      </a:r>
                      <a:endParaRPr lang="en-US" sz="1400" dirty="0">
                        <a:latin typeface="+mn-lt"/>
                        <a:ea typeface="Calibri"/>
                        <a:cs typeface="Times New Roman"/>
                      </a:endParaRPr>
                    </a:p>
                  </a:txBody>
                  <a:tcPr marL="68580" marR="68580" marT="0" marB="0">
                    <a:solidFill>
                      <a:srgbClr val="00B050"/>
                    </a:solidFill>
                  </a:tcPr>
                </a:tc>
                <a:tc>
                  <a:txBody>
                    <a:bodyPr/>
                    <a:lstStyle/>
                    <a:p>
                      <a:pPr marL="0" marR="0" algn="ctr">
                        <a:lnSpc>
                          <a:spcPct val="100000"/>
                        </a:lnSpc>
                        <a:spcBef>
                          <a:spcPts val="0"/>
                        </a:spcBef>
                        <a:spcAft>
                          <a:spcPts val="0"/>
                        </a:spcAft>
                      </a:pPr>
                      <a:r>
                        <a:rPr lang="en-US" sz="1400" dirty="0">
                          <a:solidFill>
                            <a:srgbClr val="000000"/>
                          </a:solidFill>
                          <a:latin typeface="+mn-lt"/>
                          <a:ea typeface="Times New Roman"/>
                          <a:cs typeface="Times New Roman"/>
                        </a:rPr>
                        <a:t>% </a:t>
                      </a:r>
                      <a:r>
                        <a:rPr lang="en-US" sz="1400" baseline="0" dirty="0" smtClean="0">
                          <a:solidFill>
                            <a:srgbClr val="000000"/>
                          </a:solidFill>
                          <a:latin typeface="+mn-lt"/>
                          <a:ea typeface="Times New Roman"/>
                          <a:cs typeface="Times New Roman"/>
                        </a:rPr>
                        <a:t> </a:t>
                      </a:r>
                      <a:r>
                        <a:rPr lang="en-US" sz="1400" dirty="0" smtClean="0">
                          <a:solidFill>
                            <a:srgbClr val="000000"/>
                          </a:solidFill>
                          <a:latin typeface="+mn-lt"/>
                          <a:ea typeface="Times New Roman"/>
                          <a:cs typeface="Times New Roman"/>
                        </a:rPr>
                        <a:t>Credit  Pass</a:t>
                      </a:r>
                      <a:endParaRPr lang="en-US" sz="1400" dirty="0">
                        <a:latin typeface="+mn-lt"/>
                        <a:ea typeface="Calibri"/>
                        <a:cs typeface="Times New Roman"/>
                      </a:endParaRPr>
                    </a:p>
                  </a:txBody>
                  <a:tcPr marL="68580" marR="68580" marT="0" marB="0">
                    <a:solidFill>
                      <a:srgbClr val="00B050"/>
                    </a:solidFill>
                  </a:tcPr>
                </a:tc>
                <a:tc>
                  <a:txBody>
                    <a:bodyPr/>
                    <a:lstStyle/>
                    <a:p>
                      <a:pPr marL="0" marR="0" algn="ctr">
                        <a:lnSpc>
                          <a:spcPct val="100000"/>
                        </a:lnSpc>
                        <a:spcBef>
                          <a:spcPts val="0"/>
                        </a:spcBef>
                        <a:spcAft>
                          <a:spcPts val="0"/>
                        </a:spcAft>
                      </a:pPr>
                      <a:r>
                        <a:rPr lang="en-US" sz="1400" dirty="0">
                          <a:solidFill>
                            <a:srgbClr val="000000"/>
                          </a:solidFill>
                          <a:latin typeface="+mn-lt"/>
                          <a:ea typeface="Times New Roman"/>
                          <a:cs typeface="Times New Roman"/>
                        </a:rPr>
                        <a:t>%</a:t>
                      </a:r>
                      <a:endParaRPr lang="en-US" sz="1400" dirty="0">
                        <a:latin typeface="+mn-lt"/>
                        <a:ea typeface="Calibri"/>
                        <a:cs typeface="Times New Roman"/>
                      </a:endParaRPr>
                    </a:p>
                    <a:p>
                      <a:pPr marL="0" marR="0" algn="ctr">
                        <a:lnSpc>
                          <a:spcPct val="100000"/>
                        </a:lnSpc>
                        <a:spcBef>
                          <a:spcPts val="0"/>
                        </a:spcBef>
                        <a:spcAft>
                          <a:spcPts val="0"/>
                        </a:spcAft>
                      </a:pPr>
                      <a:r>
                        <a:rPr lang="en-US" sz="1400" dirty="0">
                          <a:solidFill>
                            <a:srgbClr val="000000"/>
                          </a:solidFill>
                          <a:latin typeface="+mn-lt"/>
                          <a:ea typeface="Times New Roman"/>
                          <a:cs typeface="Times New Roman"/>
                        </a:rPr>
                        <a:t>Enrolment</a:t>
                      </a:r>
                      <a:endParaRPr lang="en-US" sz="1400" dirty="0">
                        <a:latin typeface="+mn-lt"/>
                        <a:ea typeface="Calibri"/>
                        <a:cs typeface="Times New Roman"/>
                      </a:endParaRPr>
                    </a:p>
                  </a:txBody>
                  <a:tcPr marL="68580" marR="68580" marT="0" marB="0">
                    <a:solidFill>
                      <a:srgbClr val="00B0F0"/>
                    </a:solidFill>
                  </a:tcPr>
                </a:tc>
                <a:tc>
                  <a:txBody>
                    <a:bodyPr/>
                    <a:lstStyle/>
                    <a:p>
                      <a:pPr marL="0" marR="0" algn="ctr">
                        <a:lnSpc>
                          <a:spcPct val="100000"/>
                        </a:lnSpc>
                        <a:spcBef>
                          <a:spcPts val="0"/>
                        </a:spcBef>
                        <a:spcAft>
                          <a:spcPts val="0"/>
                        </a:spcAft>
                      </a:pPr>
                      <a:r>
                        <a:rPr lang="en-US" sz="1400" dirty="0">
                          <a:solidFill>
                            <a:srgbClr val="000000"/>
                          </a:solidFill>
                          <a:latin typeface="+mn-lt"/>
                          <a:ea typeface="Times New Roman"/>
                          <a:cs typeface="Times New Roman"/>
                        </a:rPr>
                        <a:t>% </a:t>
                      </a:r>
                      <a:r>
                        <a:rPr lang="en-US" sz="1400" baseline="0" dirty="0" smtClean="0">
                          <a:solidFill>
                            <a:srgbClr val="000000"/>
                          </a:solidFill>
                          <a:latin typeface="+mn-lt"/>
                          <a:ea typeface="Times New Roman"/>
                          <a:cs typeface="Times New Roman"/>
                        </a:rPr>
                        <a:t> </a:t>
                      </a:r>
                      <a:r>
                        <a:rPr lang="en-US" sz="1400" dirty="0" smtClean="0">
                          <a:solidFill>
                            <a:srgbClr val="000000"/>
                          </a:solidFill>
                          <a:latin typeface="+mn-lt"/>
                          <a:ea typeface="Times New Roman"/>
                          <a:cs typeface="Times New Roman"/>
                        </a:rPr>
                        <a:t>Credit Pass</a:t>
                      </a:r>
                      <a:endParaRPr lang="en-US" sz="1400" dirty="0">
                        <a:latin typeface="+mn-lt"/>
                        <a:ea typeface="Calibri"/>
                        <a:cs typeface="Times New Roman"/>
                      </a:endParaRPr>
                    </a:p>
                  </a:txBody>
                  <a:tcPr marL="68580" marR="68580" marT="0" marB="0">
                    <a:solidFill>
                      <a:srgbClr val="00B0F0"/>
                    </a:solidFill>
                  </a:tcPr>
                </a:tc>
                <a:tc>
                  <a:txBody>
                    <a:bodyPr/>
                    <a:lstStyle/>
                    <a:p>
                      <a:pPr marL="0" marR="0" algn="ctr">
                        <a:lnSpc>
                          <a:spcPct val="100000"/>
                        </a:lnSpc>
                        <a:spcBef>
                          <a:spcPts val="0"/>
                        </a:spcBef>
                        <a:spcAft>
                          <a:spcPts val="0"/>
                        </a:spcAft>
                      </a:pPr>
                      <a:r>
                        <a:rPr lang="en-US" sz="1400" dirty="0">
                          <a:solidFill>
                            <a:srgbClr val="000000"/>
                          </a:solidFill>
                          <a:latin typeface="+mn-lt"/>
                          <a:ea typeface="Times New Roman"/>
                          <a:cs typeface="Times New Roman"/>
                        </a:rPr>
                        <a:t>%</a:t>
                      </a:r>
                      <a:endParaRPr lang="en-US" sz="1400" dirty="0">
                        <a:latin typeface="+mn-lt"/>
                        <a:ea typeface="Calibri"/>
                        <a:cs typeface="Times New Roman"/>
                      </a:endParaRPr>
                    </a:p>
                    <a:p>
                      <a:pPr marL="0" marR="0" algn="ctr">
                        <a:lnSpc>
                          <a:spcPct val="100000"/>
                        </a:lnSpc>
                        <a:spcBef>
                          <a:spcPts val="0"/>
                        </a:spcBef>
                        <a:spcAft>
                          <a:spcPts val="0"/>
                        </a:spcAft>
                      </a:pPr>
                      <a:r>
                        <a:rPr lang="en-US" sz="1400" dirty="0">
                          <a:solidFill>
                            <a:srgbClr val="000000"/>
                          </a:solidFill>
                          <a:latin typeface="+mn-lt"/>
                          <a:ea typeface="Times New Roman"/>
                          <a:cs typeface="Times New Roman"/>
                        </a:rPr>
                        <a:t>Enrolment</a:t>
                      </a:r>
                      <a:endParaRPr lang="en-US" sz="1400" dirty="0">
                        <a:latin typeface="+mn-lt"/>
                        <a:ea typeface="Calibri"/>
                        <a:cs typeface="Times New Roman"/>
                      </a:endParaRPr>
                    </a:p>
                  </a:txBody>
                  <a:tcPr marL="68580" marR="68580" marT="0" marB="0">
                    <a:solidFill>
                      <a:srgbClr val="FF0000"/>
                    </a:solidFill>
                  </a:tcPr>
                </a:tc>
                <a:tc>
                  <a:txBody>
                    <a:bodyPr/>
                    <a:lstStyle/>
                    <a:p>
                      <a:pPr marL="0" marR="0" algn="ctr">
                        <a:lnSpc>
                          <a:spcPct val="100000"/>
                        </a:lnSpc>
                        <a:spcBef>
                          <a:spcPts val="0"/>
                        </a:spcBef>
                        <a:spcAft>
                          <a:spcPts val="0"/>
                        </a:spcAft>
                      </a:pPr>
                      <a:r>
                        <a:rPr lang="en-US" sz="1400" dirty="0">
                          <a:solidFill>
                            <a:srgbClr val="000000"/>
                          </a:solidFill>
                          <a:latin typeface="+mn-lt"/>
                          <a:ea typeface="Times New Roman"/>
                          <a:cs typeface="Times New Roman"/>
                        </a:rPr>
                        <a:t>% </a:t>
                      </a:r>
                      <a:r>
                        <a:rPr lang="en-US" sz="1400" dirty="0" smtClean="0">
                          <a:solidFill>
                            <a:srgbClr val="000000"/>
                          </a:solidFill>
                          <a:latin typeface="+mn-lt"/>
                          <a:ea typeface="Times New Roman"/>
                          <a:cs typeface="Times New Roman"/>
                        </a:rPr>
                        <a:t>Credit Pass</a:t>
                      </a:r>
                      <a:endParaRPr lang="en-US" sz="1400" dirty="0">
                        <a:latin typeface="+mn-lt"/>
                        <a:ea typeface="Calibri"/>
                        <a:cs typeface="Times New Roman"/>
                      </a:endParaRPr>
                    </a:p>
                  </a:txBody>
                  <a:tcPr marL="68580" marR="68580" marT="0" marB="0">
                    <a:solidFill>
                      <a:srgbClr val="FF0000"/>
                    </a:solidFill>
                  </a:tcPr>
                </a:tc>
              </a:tr>
              <a:tr h="377990">
                <a:tc>
                  <a:txBody>
                    <a:bodyPr/>
                    <a:lstStyle/>
                    <a:p>
                      <a:pPr marL="0" marR="0" algn="r">
                        <a:lnSpc>
                          <a:spcPct val="150000"/>
                        </a:lnSpc>
                        <a:spcBef>
                          <a:spcPts val="0"/>
                        </a:spcBef>
                        <a:spcAft>
                          <a:spcPts val="0"/>
                        </a:spcAft>
                      </a:pPr>
                      <a:r>
                        <a:rPr lang="en-US" sz="1400" dirty="0">
                          <a:solidFill>
                            <a:srgbClr val="000000"/>
                          </a:solidFill>
                          <a:latin typeface="+mn-lt"/>
                          <a:ea typeface="Times New Roman"/>
                          <a:cs typeface="Times New Roman"/>
                        </a:rPr>
                        <a:t>2004</a:t>
                      </a:r>
                      <a:endParaRPr lang="en-US" sz="1400" dirty="0">
                        <a:latin typeface="+mn-lt"/>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1051246</a:t>
                      </a:r>
                      <a:endParaRPr lang="en-US" sz="1400" dirty="0">
                        <a:latin typeface="+mn-lt"/>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99.4</a:t>
                      </a:r>
                      <a:endParaRPr lang="en-US" sz="1400" dirty="0">
                        <a:latin typeface="+mn-lt"/>
                        <a:ea typeface="Calibri"/>
                        <a:cs typeface="Times New Roman"/>
                      </a:endParaRPr>
                    </a:p>
                  </a:txBody>
                  <a:tcPr marL="68580" marR="68580" marT="0" marB="0">
                    <a:solidFill>
                      <a:srgbClr val="00B05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28.7</a:t>
                      </a:r>
                      <a:endParaRPr lang="en-US" sz="1400" dirty="0">
                        <a:latin typeface="+mn-lt"/>
                        <a:ea typeface="Calibri"/>
                        <a:cs typeface="Times New Roman"/>
                      </a:endParaRPr>
                    </a:p>
                  </a:txBody>
                  <a:tcPr marL="68580" marR="68580" marT="0" marB="0">
                    <a:solidFill>
                      <a:srgbClr val="00B05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32.4</a:t>
                      </a:r>
                      <a:endParaRPr lang="en-US" sz="1400" dirty="0">
                        <a:latin typeface="+mn-lt"/>
                        <a:ea typeface="Calibri"/>
                        <a:cs typeface="Times New Roman"/>
                      </a:endParaRPr>
                    </a:p>
                  </a:txBody>
                  <a:tcPr marL="68580" marR="68580" marT="0" marB="0">
                    <a:solidFill>
                      <a:srgbClr val="00B0F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36.5</a:t>
                      </a:r>
                      <a:endParaRPr lang="en-US" sz="1400" dirty="0">
                        <a:latin typeface="+mn-lt"/>
                        <a:ea typeface="Calibri"/>
                        <a:cs typeface="Times New Roman"/>
                      </a:endParaRPr>
                    </a:p>
                  </a:txBody>
                  <a:tcPr marL="68580" marR="68580" marT="0" marB="0">
                    <a:solidFill>
                      <a:srgbClr val="00B0F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31.8</a:t>
                      </a:r>
                      <a:endParaRPr lang="en-US" sz="1400" dirty="0">
                        <a:latin typeface="+mn-lt"/>
                        <a:ea typeface="Calibri"/>
                        <a:cs typeface="Times New Roman"/>
                      </a:endParaRPr>
                    </a:p>
                  </a:txBody>
                  <a:tcPr marL="68580" marR="68580" marT="0" marB="0">
                    <a:solidFill>
                      <a:srgbClr val="FF000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47.8</a:t>
                      </a:r>
                      <a:endParaRPr lang="en-US" sz="1400" dirty="0">
                        <a:latin typeface="+mn-lt"/>
                        <a:ea typeface="Calibri"/>
                        <a:cs typeface="Times New Roman"/>
                      </a:endParaRPr>
                    </a:p>
                  </a:txBody>
                  <a:tcPr marL="68580" marR="68580" marT="0" marB="0">
                    <a:solidFill>
                      <a:srgbClr val="FF0000"/>
                    </a:solidFill>
                  </a:tcPr>
                </a:tc>
              </a:tr>
              <a:tr h="377990">
                <a:tc>
                  <a:txBody>
                    <a:bodyPr/>
                    <a:lstStyle/>
                    <a:p>
                      <a:pPr marL="0" marR="0" algn="r">
                        <a:lnSpc>
                          <a:spcPct val="150000"/>
                        </a:lnSpc>
                        <a:spcBef>
                          <a:spcPts val="0"/>
                        </a:spcBef>
                        <a:spcAft>
                          <a:spcPts val="0"/>
                        </a:spcAft>
                      </a:pPr>
                      <a:r>
                        <a:rPr lang="en-US" sz="1400" dirty="0">
                          <a:solidFill>
                            <a:srgbClr val="000000"/>
                          </a:solidFill>
                          <a:latin typeface="+mn-lt"/>
                          <a:ea typeface="Times New Roman"/>
                          <a:cs typeface="Times New Roman"/>
                        </a:rPr>
                        <a:t>2005</a:t>
                      </a:r>
                      <a:endParaRPr lang="en-US" sz="1400" dirty="0">
                        <a:latin typeface="+mn-lt"/>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1091763</a:t>
                      </a:r>
                      <a:endParaRPr lang="en-US" sz="1400" dirty="0">
                        <a:latin typeface="+mn-lt"/>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99.4</a:t>
                      </a:r>
                      <a:endParaRPr lang="en-US" sz="1400" dirty="0">
                        <a:latin typeface="+mn-lt"/>
                        <a:ea typeface="Calibri"/>
                        <a:cs typeface="Times New Roman"/>
                      </a:endParaRPr>
                    </a:p>
                  </a:txBody>
                  <a:tcPr marL="68580" marR="68580" marT="0" marB="0">
                    <a:solidFill>
                      <a:srgbClr val="00B05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35.0</a:t>
                      </a:r>
                      <a:endParaRPr lang="en-US" sz="1400" dirty="0">
                        <a:latin typeface="+mn-lt"/>
                        <a:ea typeface="Calibri"/>
                        <a:cs typeface="Times New Roman"/>
                      </a:endParaRPr>
                    </a:p>
                  </a:txBody>
                  <a:tcPr marL="68580" marR="68580" marT="0" marB="0">
                    <a:solidFill>
                      <a:srgbClr val="00B05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33.1</a:t>
                      </a:r>
                      <a:endParaRPr lang="en-US" sz="1400" dirty="0">
                        <a:latin typeface="+mn-lt"/>
                        <a:ea typeface="Calibri"/>
                        <a:cs typeface="Times New Roman"/>
                      </a:endParaRPr>
                    </a:p>
                  </a:txBody>
                  <a:tcPr marL="68580" marR="68580" marT="0" marB="0">
                    <a:solidFill>
                      <a:srgbClr val="00B0F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49.8</a:t>
                      </a:r>
                      <a:endParaRPr lang="en-US" sz="1400" dirty="0">
                        <a:latin typeface="+mn-lt"/>
                        <a:ea typeface="Calibri"/>
                        <a:cs typeface="Times New Roman"/>
                      </a:endParaRPr>
                    </a:p>
                  </a:txBody>
                  <a:tcPr marL="68580" marR="68580" marT="0" marB="0">
                    <a:solidFill>
                      <a:srgbClr val="00B0F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32.6</a:t>
                      </a:r>
                      <a:endParaRPr lang="en-US" sz="1400" dirty="0">
                        <a:latin typeface="+mn-lt"/>
                        <a:ea typeface="Calibri"/>
                        <a:cs typeface="Times New Roman"/>
                      </a:endParaRPr>
                    </a:p>
                  </a:txBody>
                  <a:tcPr marL="68580" marR="68580" marT="0" marB="0">
                    <a:solidFill>
                      <a:srgbClr val="FF000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40.8</a:t>
                      </a:r>
                      <a:endParaRPr lang="en-US" sz="1400" dirty="0">
                        <a:latin typeface="+mn-lt"/>
                        <a:ea typeface="Calibri"/>
                        <a:cs typeface="Times New Roman"/>
                      </a:endParaRPr>
                    </a:p>
                  </a:txBody>
                  <a:tcPr marL="68580" marR="68580" marT="0" marB="0">
                    <a:solidFill>
                      <a:srgbClr val="FF0000"/>
                    </a:solidFill>
                  </a:tcPr>
                </a:tc>
              </a:tr>
              <a:tr h="377990">
                <a:tc>
                  <a:txBody>
                    <a:bodyPr/>
                    <a:lstStyle/>
                    <a:p>
                      <a:pPr marL="0" marR="0" algn="r">
                        <a:lnSpc>
                          <a:spcPct val="150000"/>
                        </a:lnSpc>
                        <a:spcBef>
                          <a:spcPts val="0"/>
                        </a:spcBef>
                        <a:spcAft>
                          <a:spcPts val="0"/>
                        </a:spcAft>
                      </a:pPr>
                      <a:r>
                        <a:rPr lang="en-US" sz="1400" dirty="0">
                          <a:solidFill>
                            <a:srgbClr val="000000"/>
                          </a:solidFill>
                          <a:latin typeface="+mn-lt"/>
                          <a:ea typeface="Times New Roman"/>
                          <a:cs typeface="Times New Roman"/>
                        </a:rPr>
                        <a:t>2006</a:t>
                      </a:r>
                      <a:endParaRPr lang="en-US" sz="1400" dirty="0">
                        <a:latin typeface="+mn-lt"/>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1184223</a:t>
                      </a:r>
                      <a:endParaRPr lang="en-US" sz="1400" dirty="0">
                        <a:latin typeface="+mn-lt"/>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99.3</a:t>
                      </a:r>
                      <a:endParaRPr lang="en-US" sz="1400" dirty="0">
                        <a:latin typeface="+mn-lt"/>
                        <a:ea typeface="Calibri"/>
                        <a:cs typeface="Times New Roman"/>
                      </a:endParaRPr>
                    </a:p>
                  </a:txBody>
                  <a:tcPr marL="68580" marR="68580" marT="0" marB="0">
                    <a:solidFill>
                      <a:srgbClr val="00B05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48.3</a:t>
                      </a:r>
                      <a:endParaRPr lang="en-US" sz="1400" dirty="0">
                        <a:latin typeface="+mn-lt"/>
                        <a:ea typeface="Calibri"/>
                        <a:cs typeface="Times New Roman"/>
                      </a:endParaRPr>
                    </a:p>
                  </a:txBody>
                  <a:tcPr marL="68580" marR="68580" marT="0" marB="0">
                    <a:solidFill>
                      <a:srgbClr val="00B05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33.3</a:t>
                      </a:r>
                      <a:endParaRPr lang="en-US" sz="1400" dirty="0">
                        <a:latin typeface="+mn-lt"/>
                        <a:ea typeface="Calibri"/>
                        <a:cs typeface="Times New Roman"/>
                      </a:endParaRPr>
                    </a:p>
                  </a:txBody>
                  <a:tcPr marL="68580" marR="68580" marT="0" marB="0">
                    <a:solidFill>
                      <a:srgbClr val="00B0F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44.0</a:t>
                      </a:r>
                      <a:endParaRPr lang="en-US" sz="1400" dirty="0">
                        <a:latin typeface="+mn-lt"/>
                        <a:ea typeface="Calibri"/>
                        <a:cs typeface="Times New Roman"/>
                      </a:endParaRPr>
                    </a:p>
                  </a:txBody>
                  <a:tcPr marL="68580" marR="68580" marT="0" marB="0">
                    <a:solidFill>
                      <a:srgbClr val="00B0F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18.7</a:t>
                      </a:r>
                      <a:endParaRPr lang="en-US" sz="1400" dirty="0">
                        <a:latin typeface="+mn-lt"/>
                        <a:ea typeface="Calibri"/>
                        <a:cs typeface="Times New Roman"/>
                      </a:endParaRPr>
                    </a:p>
                  </a:txBody>
                  <a:tcPr marL="68580" marR="68580" marT="0" marB="0">
                    <a:solidFill>
                      <a:srgbClr val="FF000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56.9</a:t>
                      </a:r>
                      <a:endParaRPr lang="en-US" sz="1400" dirty="0">
                        <a:latin typeface="+mn-lt"/>
                        <a:ea typeface="Calibri"/>
                        <a:cs typeface="Times New Roman"/>
                      </a:endParaRPr>
                    </a:p>
                  </a:txBody>
                  <a:tcPr marL="68580" marR="68580" marT="0" marB="0">
                    <a:solidFill>
                      <a:srgbClr val="FF0000"/>
                    </a:solidFill>
                  </a:tcPr>
                </a:tc>
              </a:tr>
              <a:tr h="377990">
                <a:tc>
                  <a:txBody>
                    <a:bodyPr/>
                    <a:lstStyle/>
                    <a:p>
                      <a:pPr marL="0" marR="0" algn="r">
                        <a:lnSpc>
                          <a:spcPct val="150000"/>
                        </a:lnSpc>
                        <a:spcBef>
                          <a:spcPts val="0"/>
                        </a:spcBef>
                        <a:spcAft>
                          <a:spcPts val="0"/>
                        </a:spcAft>
                      </a:pPr>
                      <a:r>
                        <a:rPr lang="en-US" sz="1400" dirty="0">
                          <a:solidFill>
                            <a:srgbClr val="000000"/>
                          </a:solidFill>
                          <a:latin typeface="+mn-lt"/>
                          <a:ea typeface="Times New Roman"/>
                          <a:cs typeface="Times New Roman"/>
                        </a:rPr>
                        <a:t>2007</a:t>
                      </a:r>
                      <a:endParaRPr lang="en-US" sz="1400" dirty="0">
                        <a:latin typeface="+mn-lt"/>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1275330</a:t>
                      </a:r>
                      <a:endParaRPr lang="en-US" sz="1400" dirty="0">
                        <a:latin typeface="+mn-lt"/>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99.4</a:t>
                      </a:r>
                      <a:endParaRPr lang="en-US" sz="1400" dirty="0">
                        <a:latin typeface="+mn-lt"/>
                        <a:ea typeface="Calibri"/>
                        <a:cs typeface="Times New Roman"/>
                      </a:endParaRPr>
                    </a:p>
                  </a:txBody>
                  <a:tcPr marL="68580" marR="68580" marT="0" marB="0">
                    <a:solidFill>
                      <a:srgbClr val="00B05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32.8</a:t>
                      </a:r>
                      <a:endParaRPr lang="en-US" sz="1400" dirty="0">
                        <a:latin typeface="+mn-lt"/>
                        <a:ea typeface="Calibri"/>
                        <a:cs typeface="Times New Roman"/>
                      </a:endParaRPr>
                    </a:p>
                  </a:txBody>
                  <a:tcPr marL="68580" marR="68580" marT="0" marB="0">
                    <a:solidFill>
                      <a:srgbClr val="00B05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34.1</a:t>
                      </a:r>
                      <a:endParaRPr lang="en-US" sz="1400" dirty="0">
                        <a:latin typeface="+mn-lt"/>
                        <a:ea typeface="Calibri"/>
                        <a:cs typeface="Times New Roman"/>
                      </a:endParaRPr>
                    </a:p>
                  </a:txBody>
                  <a:tcPr marL="68580" marR="68580" marT="0" marB="0">
                    <a:solidFill>
                      <a:srgbClr val="00B0F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45.1</a:t>
                      </a:r>
                      <a:endParaRPr lang="en-US" sz="1400" dirty="0">
                        <a:latin typeface="+mn-lt"/>
                        <a:ea typeface="Calibri"/>
                        <a:cs typeface="Times New Roman"/>
                      </a:endParaRPr>
                    </a:p>
                  </a:txBody>
                  <a:tcPr marL="68580" marR="68580" marT="0" marB="0">
                    <a:solidFill>
                      <a:srgbClr val="00B0F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33.3</a:t>
                      </a:r>
                      <a:endParaRPr lang="en-US" sz="1400" dirty="0">
                        <a:latin typeface="+mn-lt"/>
                        <a:ea typeface="Calibri"/>
                        <a:cs typeface="Times New Roman"/>
                      </a:endParaRPr>
                    </a:p>
                  </a:txBody>
                  <a:tcPr marL="68580" marR="68580" marT="0" marB="0">
                    <a:solidFill>
                      <a:srgbClr val="FF000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42.9</a:t>
                      </a:r>
                      <a:endParaRPr lang="en-US" sz="1400" dirty="0">
                        <a:latin typeface="+mn-lt"/>
                        <a:ea typeface="Calibri"/>
                        <a:cs typeface="Times New Roman"/>
                      </a:endParaRPr>
                    </a:p>
                  </a:txBody>
                  <a:tcPr marL="68580" marR="68580" marT="0" marB="0">
                    <a:solidFill>
                      <a:srgbClr val="FF0000"/>
                    </a:solidFill>
                  </a:tcPr>
                </a:tc>
              </a:tr>
              <a:tr h="377990">
                <a:tc>
                  <a:txBody>
                    <a:bodyPr/>
                    <a:lstStyle/>
                    <a:p>
                      <a:pPr marL="0" marR="0" algn="r">
                        <a:lnSpc>
                          <a:spcPct val="150000"/>
                        </a:lnSpc>
                        <a:spcBef>
                          <a:spcPts val="0"/>
                        </a:spcBef>
                        <a:spcAft>
                          <a:spcPts val="0"/>
                        </a:spcAft>
                      </a:pPr>
                      <a:r>
                        <a:rPr lang="en-US" sz="1400" dirty="0">
                          <a:solidFill>
                            <a:srgbClr val="000000"/>
                          </a:solidFill>
                          <a:latin typeface="+mn-lt"/>
                          <a:ea typeface="Times New Roman"/>
                          <a:cs typeface="Times New Roman"/>
                        </a:rPr>
                        <a:t>2008</a:t>
                      </a:r>
                      <a:endParaRPr lang="en-US" sz="1400" dirty="0">
                        <a:latin typeface="+mn-lt"/>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1369142</a:t>
                      </a:r>
                      <a:endParaRPr lang="en-US" sz="1400" dirty="0">
                        <a:latin typeface="+mn-lt"/>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99.4</a:t>
                      </a:r>
                      <a:endParaRPr lang="en-US" sz="1400" dirty="0">
                        <a:latin typeface="+mn-lt"/>
                        <a:ea typeface="Calibri"/>
                        <a:cs typeface="Times New Roman"/>
                      </a:endParaRPr>
                    </a:p>
                  </a:txBody>
                  <a:tcPr marL="68580" marR="68580" marT="0" marB="0">
                    <a:solidFill>
                      <a:srgbClr val="00B05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33.3</a:t>
                      </a:r>
                      <a:endParaRPr lang="en-US" sz="1400" dirty="0">
                        <a:latin typeface="+mn-lt"/>
                        <a:ea typeface="Calibri"/>
                        <a:cs typeface="Times New Roman"/>
                      </a:endParaRPr>
                    </a:p>
                  </a:txBody>
                  <a:tcPr marL="68580" marR="68580" marT="0" marB="0">
                    <a:solidFill>
                      <a:srgbClr val="00B05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34.2</a:t>
                      </a:r>
                      <a:endParaRPr lang="en-US" sz="1400" dirty="0">
                        <a:latin typeface="+mn-lt"/>
                        <a:ea typeface="Calibri"/>
                        <a:cs typeface="Times New Roman"/>
                      </a:endParaRPr>
                    </a:p>
                  </a:txBody>
                  <a:tcPr marL="68580" marR="68580" marT="0" marB="0">
                    <a:solidFill>
                      <a:srgbClr val="00B0F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43.3</a:t>
                      </a:r>
                      <a:endParaRPr lang="en-US" sz="1400" dirty="0">
                        <a:latin typeface="+mn-lt"/>
                        <a:ea typeface="Calibri"/>
                        <a:cs typeface="Times New Roman"/>
                      </a:endParaRPr>
                    </a:p>
                  </a:txBody>
                  <a:tcPr marL="68580" marR="68580" marT="0" marB="0">
                    <a:solidFill>
                      <a:srgbClr val="00B0F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33.9</a:t>
                      </a:r>
                      <a:endParaRPr lang="en-US" sz="1400" dirty="0">
                        <a:latin typeface="+mn-lt"/>
                        <a:ea typeface="Calibri"/>
                        <a:cs typeface="Times New Roman"/>
                      </a:endParaRPr>
                    </a:p>
                  </a:txBody>
                  <a:tcPr marL="68580" marR="68580" marT="0" marB="0">
                    <a:solidFill>
                      <a:srgbClr val="FF000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47.1</a:t>
                      </a:r>
                      <a:endParaRPr lang="en-US" sz="1400" dirty="0">
                        <a:latin typeface="+mn-lt"/>
                        <a:ea typeface="Calibri"/>
                        <a:cs typeface="Times New Roman"/>
                      </a:endParaRPr>
                    </a:p>
                  </a:txBody>
                  <a:tcPr marL="68580" marR="68580" marT="0" marB="0">
                    <a:solidFill>
                      <a:srgbClr val="FF0000"/>
                    </a:solidFill>
                  </a:tcPr>
                </a:tc>
              </a:tr>
              <a:tr h="377990">
                <a:tc>
                  <a:txBody>
                    <a:bodyPr/>
                    <a:lstStyle/>
                    <a:p>
                      <a:pPr marL="0" marR="0" algn="r">
                        <a:lnSpc>
                          <a:spcPct val="150000"/>
                        </a:lnSpc>
                        <a:spcBef>
                          <a:spcPts val="0"/>
                        </a:spcBef>
                        <a:spcAft>
                          <a:spcPts val="0"/>
                        </a:spcAft>
                      </a:pPr>
                      <a:r>
                        <a:rPr lang="en-US" sz="1400" dirty="0">
                          <a:solidFill>
                            <a:srgbClr val="000000"/>
                          </a:solidFill>
                          <a:latin typeface="+mn-lt"/>
                          <a:ea typeface="Times New Roman"/>
                          <a:cs typeface="Times New Roman"/>
                        </a:rPr>
                        <a:t>2009</a:t>
                      </a:r>
                      <a:endParaRPr lang="en-US" sz="1400" dirty="0">
                        <a:latin typeface="+mn-lt"/>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1373009</a:t>
                      </a:r>
                      <a:endParaRPr lang="en-US" sz="1400" dirty="0">
                        <a:latin typeface="+mn-lt"/>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99.3</a:t>
                      </a:r>
                      <a:endParaRPr lang="en-US" sz="1400" dirty="0">
                        <a:latin typeface="+mn-lt"/>
                        <a:ea typeface="Calibri"/>
                        <a:cs typeface="Times New Roman"/>
                      </a:endParaRPr>
                    </a:p>
                  </a:txBody>
                  <a:tcPr marL="68580" marR="68580" marT="0" marB="0">
                    <a:solidFill>
                      <a:srgbClr val="00B05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27.7</a:t>
                      </a:r>
                      <a:endParaRPr lang="en-US" sz="1400" dirty="0">
                        <a:latin typeface="+mn-lt"/>
                        <a:ea typeface="Calibri"/>
                        <a:cs typeface="Times New Roman"/>
                      </a:endParaRPr>
                    </a:p>
                  </a:txBody>
                  <a:tcPr marL="68580" marR="68580" marT="0" marB="0">
                    <a:solidFill>
                      <a:srgbClr val="00B05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34.8</a:t>
                      </a:r>
                      <a:endParaRPr lang="en-US" sz="1400" dirty="0">
                        <a:latin typeface="+mn-lt"/>
                        <a:ea typeface="Calibri"/>
                        <a:cs typeface="Times New Roman"/>
                      </a:endParaRPr>
                    </a:p>
                  </a:txBody>
                  <a:tcPr marL="68580" marR="68580" marT="0" marB="0">
                    <a:solidFill>
                      <a:srgbClr val="00B0F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42.5</a:t>
                      </a:r>
                      <a:endParaRPr lang="en-US" sz="1400" dirty="0">
                        <a:latin typeface="+mn-lt"/>
                        <a:ea typeface="Calibri"/>
                        <a:cs typeface="Times New Roman"/>
                      </a:endParaRPr>
                    </a:p>
                  </a:txBody>
                  <a:tcPr marL="68580" marR="68580" marT="0" marB="0">
                    <a:solidFill>
                      <a:srgbClr val="00B0F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34.6</a:t>
                      </a:r>
                      <a:endParaRPr lang="en-US" sz="1400" dirty="0">
                        <a:latin typeface="+mn-lt"/>
                        <a:ea typeface="Calibri"/>
                        <a:cs typeface="Times New Roman"/>
                      </a:endParaRPr>
                    </a:p>
                  </a:txBody>
                  <a:tcPr marL="68580" marR="68580" marT="0" marB="0">
                    <a:solidFill>
                      <a:srgbClr val="FF000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46.2</a:t>
                      </a:r>
                      <a:endParaRPr lang="en-US" sz="1400" dirty="0">
                        <a:latin typeface="+mn-lt"/>
                        <a:ea typeface="Calibri"/>
                        <a:cs typeface="Times New Roman"/>
                      </a:endParaRPr>
                    </a:p>
                  </a:txBody>
                  <a:tcPr marL="68580" marR="68580" marT="0" marB="0">
                    <a:solidFill>
                      <a:srgbClr val="FF0000"/>
                    </a:solidFill>
                  </a:tcPr>
                </a:tc>
              </a:tr>
              <a:tr h="377990">
                <a:tc>
                  <a:txBody>
                    <a:bodyPr/>
                    <a:lstStyle/>
                    <a:p>
                      <a:pPr marL="0" marR="0" algn="r">
                        <a:lnSpc>
                          <a:spcPct val="150000"/>
                        </a:lnSpc>
                        <a:spcBef>
                          <a:spcPts val="0"/>
                        </a:spcBef>
                        <a:spcAft>
                          <a:spcPts val="0"/>
                        </a:spcAft>
                      </a:pPr>
                      <a:r>
                        <a:rPr lang="en-US" sz="1400" dirty="0">
                          <a:solidFill>
                            <a:srgbClr val="000000"/>
                          </a:solidFill>
                          <a:latin typeface="+mn-lt"/>
                          <a:ea typeface="Times New Roman"/>
                          <a:cs typeface="Times New Roman"/>
                        </a:rPr>
                        <a:t>2010</a:t>
                      </a:r>
                      <a:endParaRPr lang="en-US" sz="1400" dirty="0">
                        <a:latin typeface="+mn-lt"/>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1351557</a:t>
                      </a:r>
                      <a:endParaRPr lang="en-US" sz="1400" dirty="0">
                        <a:latin typeface="+mn-lt"/>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99.3</a:t>
                      </a:r>
                      <a:endParaRPr lang="en-US" sz="1400" dirty="0">
                        <a:latin typeface="+mn-lt"/>
                        <a:ea typeface="Calibri"/>
                        <a:cs typeface="Times New Roman"/>
                      </a:endParaRPr>
                    </a:p>
                  </a:txBody>
                  <a:tcPr marL="68580" marR="68580" marT="0" marB="0">
                    <a:solidFill>
                      <a:srgbClr val="00B05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48.5</a:t>
                      </a:r>
                      <a:endParaRPr lang="en-US" sz="1400" dirty="0">
                        <a:latin typeface="+mn-lt"/>
                        <a:ea typeface="Calibri"/>
                        <a:cs typeface="Times New Roman"/>
                      </a:endParaRPr>
                    </a:p>
                  </a:txBody>
                  <a:tcPr marL="68580" marR="68580" marT="0" marB="0">
                    <a:solidFill>
                      <a:srgbClr val="00B05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35.8</a:t>
                      </a:r>
                      <a:endParaRPr lang="en-US" sz="1400" dirty="0">
                        <a:latin typeface="+mn-lt"/>
                        <a:ea typeface="Calibri"/>
                        <a:cs typeface="Times New Roman"/>
                      </a:endParaRPr>
                    </a:p>
                  </a:txBody>
                  <a:tcPr marL="68580" marR="68580" marT="0" marB="0">
                    <a:solidFill>
                      <a:srgbClr val="00B0F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49.5</a:t>
                      </a:r>
                      <a:endParaRPr lang="en-US" sz="1400" dirty="0">
                        <a:latin typeface="+mn-lt"/>
                        <a:ea typeface="Calibri"/>
                        <a:cs typeface="Times New Roman"/>
                      </a:endParaRPr>
                    </a:p>
                  </a:txBody>
                  <a:tcPr marL="68580" marR="68580" marT="0" marB="0">
                    <a:solidFill>
                      <a:srgbClr val="00B0F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35.6</a:t>
                      </a:r>
                      <a:endParaRPr lang="en-US" sz="1400" dirty="0">
                        <a:latin typeface="+mn-lt"/>
                        <a:ea typeface="Calibri"/>
                        <a:cs typeface="Times New Roman"/>
                      </a:endParaRPr>
                    </a:p>
                  </a:txBody>
                  <a:tcPr marL="68580" marR="68580" marT="0" marB="0">
                    <a:solidFill>
                      <a:srgbClr val="FF000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50.2</a:t>
                      </a:r>
                      <a:endParaRPr lang="en-US" sz="1400" dirty="0">
                        <a:latin typeface="+mn-lt"/>
                        <a:ea typeface="Calibri"/>
                        <a:cs typeface="Times New Roman"/>
                      </a:endParaRPr>
                    </a:p>
                  </a:txBody>
                  <a:tcPr marL="68580" marR="68580" marT="0" marB="0">
                    <a:solidFill>
                      <a:srgbClr val="FF0000"/>
                    </a:solidFill>
                  </a:tcPr>
                </a:tc>
              </a:tr>
              <a:tr h="377990">
                <a:tc>
                  <a:txBody>
                    <a:bodyPr/>
                    <a:lstStyle/>
                    <a:p>
                      <a:pPr marL="0" marR="0" algn="r">
                        <a:lnSpc>
                          <a:spcPct val="150000"/>
                        </a:lnSpc>
                        <a:spcBef>
                          <a:spcPts val="0"/>
                        </a:spcBef>
                        <a:spcAft>
                          <a:spcPts val="0"/>
                        </a:spcAft>
                      </a:pPr>
                      <a:r>
                        <a:rPr lang="en-US" sz="1400" dirty="0">
                          <a:solidFill>
                            <a:srgbClr val="000000"/>
                          </a:solidFill>
                          <a:latin typeface="+mn-lt"/>
                          <a:ea typeface="Times New Roman"/>
                          <a:cs typeface="Times New Roman"/>
                        </a:rPr>
                        <a:t>2011</a:t>
                      </a:r>
                      <a:endParaRPr lang="en-US" sz="1400" dirty="0">
                        <a:latin typeface="+mn-lt"/>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1540250</a:t>
                      </a:r>
                      <a:endParaRPr lang="en-US" sz="1400" dirty="0">
                        <a:latin typeface="+mn-lt"/>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99.4</a:t>
                      </a:r>
                      <a:endParaRPr lang="en-US" sz="1400" dirty="0">
                        <a:latin typeface="+mn-lt"/>
                        <a:ea typeface="Calibri"/>
                        <a:cs typeface="Times New Roman"/>
                      </a:endParaRPr>
                    </a:p>
                  </a:txBody>
                  <a:tcPr marL="68580" marR="68580" marT="0" marB="0">
                    <a:solidFill>
                      <a:srgbClr val="00B05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37.5</a:t>
                      </a:r>
                      <a:endParaRPr lang="en-US" sz="1400" dirty="0">
                        <a:latin typeface="+mn-lt"/>
                        <a:ea typeface="Calibri"/>
                        <a:cs typeface="Times New Roman"/>
                      </a:endParaRPr>
                    </a:p>
                  </a:txBody>
                  <a:tcPr marL="68580" marR="68580" marT="0" marB="0">
                    <a:solidFill>
                      <a:srgbClr val="00B05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37.3</a:t>
                      </a:r>
                      <a:endParaRPr lang="en-US" sz="1400" dirty="0">
                        <a:latin typeface="+mn-lt"/>
                        <a:ea typeface="Calibri"/>
                        <a:cs typeface="Times New Roman"/>
                      </a:endParaRPr>
                    </a:p>
                  </a:txBody>
                  <a:tcPr marL="68580" marR="68580" marT="0" marB="0">
                    <a:solidFill>
                      <a:srgbClr val="00B0F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48.0</a:t>
                      </a:r>
                      <a:endParaRPr lang="en-US" sz="1400" dirty="0">
                        <a:latin typeface="+mn-lt"/>
                        <a:ea typeface="Calibri"/>
                        <a:cs typeface="Times New Roman"/>
                      </a:endParaRPr>
                    </a:p>
                  </a:txBody>
                  <a:tcPr marL="68580" marR="68580" marT="0" marB="0">
                    <a:solidFill>
                      <a:srgbClr val="00B0F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37.1</a:t>
                      </a:r>
                      <a:endParaRPr lang="en-US" sz="1400" dirty="0">
                        <a:latin typeface="+mn-lt"/>
                        <a:ea typeface="Calibri"/>
                        <a:cs typeface="Times New Roman"/>
                      </a:endParaRPr>
                    </a:p>
                  </a:txBody>
                  <a:tcPr marL="68580" marR="68580" marT="0" marB="0">
                    <a:solidFill>
                      <a:srgbClr val="FF000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62.6</a:t>
                      </a:r>
                      <a:endParaRPr lang="en-US" sz="1400" dirty="0">
                        <a:latin typeface="+mn-lt"/>
                        <a:ea typeface="Calibri"/>
                        <a:cs typeface="Times New Roman"/>
                      </a:endParaRPr>
                    </a:p>
                  </a:txBody>
                  <a:tcPr marL="68580" marR="68580" marT="0" marB="0">
                    <a:solidFill>
                      <a:srgbClr val="FF0000"/>
                    </a:solidFill>
                  </a:tcPr>
                </a:tc>
              </a:tr>
              <a:tr h="377990">
                <a:tc>
                  <a:txBody>
                    <a:bodyPr/>
                    <a:lstStyle/>
                    <a:p>
                      <a:pPr marL="0" marR="0" algn="r">
                        <a:lnSpc>
                          <a:spcPct val="150000"/>
                        </a:lnSpc>
                        <a:spcBef>
                          <a:spcPts val="0"/>
                        </a:spcBef>
                        <a:spcAft>
                          <a:spcPts val="0"/>
                        </a:spcAft>
                      </a:pPr>
                      <a:r>
                        <a:rPr lang="en-US" sz="1400" dirty="0">
                          <a:solidFill>
                            <a:srgbClr val="000000"/>
                          </a:solidFill>
                          <a:latin typeface="+mn-lt"/>
                          <a:ea typeface="Times New Roman"/>
                          <a:cs typeface="Times New Roman"/>
                        </a:rPr>
                        <a:t>2012</a:t>
                      </a:r>
                      <a:endParaRPr lang="en-US" sz="1400" dirty="0">
                        <a:latin typeface="+mn-lt"/>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1695878</a:t>
                      </a:r>
                      <a:endParaRPr lang="en-US" sz="1400" dirty="0">
                        <a:latin typeface="+mn-lt"/>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99.4</a:t>
                      </a:r>
                      <a:endParaRPr lang="en-US" sz="1400" dirty="0">
                        <a:latin typeface="+mn-lt"/>
                        <a:ea typeface="Calibri"/>
                        <a:cs typeface="Times New Roman"/>
                      </a:endParaRPr>
                    </a:p>
                  </a:txBody>
                  <a:tcPr marL="68580" marR="68580" marT="0" marB="0">
                    <a:solidFill>
                      <a:srgbClr val="00B05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34.7</a:t>
                      </a:r>
                      <a:endParaRPr lang="en-US" sz="1400" dirty="0">
                        <a:latin typeface="+mn-lt"/>
                        <a:ea typeface="Calibri"/>
                        <a:cs typeface="Times New Roman"/>
                      </a:endParaRPr>
                    </a:p>
                  </a:txBody>
                  <a:tcPr marL="68580" marR="68580" marT="0" marB="0">
                    <a:solidFill>
                      <a:srgbClr val="00B05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37.8</a:t>
                      </a:r>
                      <a:endParaRPr lang="en-US" sz="1400" dirty="0">
                        <a:latin typeface="+mn-lt"/>
                        <a:ea typeface="Calibri"/>
                        <a:cs typeface="Times New Roman"/>
                      </a:endParaRPr>
                    </a:p>
                  </a:txBody>
                  <a:tcPr marL="68580" marR="68580" marT="0" marB="0">
                    <a:solidFill>
                      <a:srgbClr val="00B0F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42.2</a:t>
                      </a:r>
                      <a:endParaRPr lang="en-US" sz="1400" dirty="0">
                        <a:latin typeface="+mn-lt"/>
                        <a:ea typeface="Calibri"/>
                        <a:cs typeface="Times New Roman"/>
                      </a:endParaRPr>
                    </a:p>
                  </a:txBody>
                  <a:tcPr marL="68580" marR="68580" marT="0" marB="0">
                    <a:solidFill>
                      <a:srgbClr val="00B0F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37.6</a:t>
                      </a:r>
                      <a:endParaRPr lang="en-US" sz="1400" dirty="0">
                        <a:latin typeface="+mn-lt"/>
                        <a:ea typeface="Calibri"/>
                        <a:cs typeface="Times New Roman"/>
                      </a:endParaRPr>
                    </a:p>
                  </a:txBody>
                  <a:tcPr marL="68580" marR="68580" marT="0" marB="0">
                    <a:solidFill>
                      <a:srgbClr val="FF000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67.2</a:t>
                      </a:r>
                      <a:endParaRPr lang="en-US" sz="1400" dirty="0">
                        <a:latin typeface="+mn-lt"/>
                        <a:ea typeface="Calibri"/>
                        <a:cs typeface="Times New Roman"/>
                      </a:endParaRPr>
                    </a:p>
                  </a:txBody>
                  <a:tcPr marL="68580" marR="68580" marT="0" marB="0">
                    <a:solidFill>
                      <a:srgbClr val="FF0000"/>
                    </a:solidFill>
                  </a:tcPr>
                </a:tc>
              </a:tr>
              <a:tr h="377990">
                <a:tc>
                  <a:txBody>
                    <a:bodyPr/>
                    <a:lstStyle/>
                    <a:p>
                      <a:pPr marL="0" marR="0" algn="r">
                        <a:lnSpc>
                          <a:spcPct val="150000"/>
                        </a:lnSpc>
                        <a:spcBef>
                          <a:spcPts val="0"/>
                        </a:spcBef>
                        <a:spcAft>
                          <a:spcPts val="0"/>
                        </a:spcAft>
                      </a:pPr>
                      <a:r>
                        <a:rPr lang="en-US" sz="1400" dirty="0">
                          <a:solidFill>
                            <a:srgbClr val="000000"/>
                          </a:solidFill>
                          <a:latin typeface="+mn-lt"/>
                          <a:ea typeface="Times New Roman"/>
                          <a:cs typeface="Times New Roman"/>
                        </a:rPr>
                        <a:t>2013</a:t>
                      </a:r>
                      <a:endParaRPr lang="en-US" sz="1400" dirty="0">
                        <a:latin typeface="+mn-lt"/>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1689188</a:t>
                      </a:r>
                      <a:endParaRPr lang="en-US" sz="1400" dirty="0">
                        <a:latin typeface="+mn-lt"/>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99.4</a:t>
                      </a:r>
                      <a:endParaRPr lang="en-US" sz="1400" dirty="0">
                        <a:latin typeface="+mn-lt"/>
                        <a:ea typeface="Calibri"/>
                        <a:cs typeface="Times New Roman"/>
                      </a:endParaRPr>
                    </a:p>
                  </a:txBody>
                  <a:tcPr marL="68580" marR="68580" marT="0" marB="0">
                    <a:solidFill>
                      <a:srgbClr val="00B05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50.8</a:t>
                      </a:r>
                      <a:endParaRPr lang="en-US" sz="1400" dirty="0">
                        <a:latin typeface="+mn-lt"/>
                        <a:ea typeface="Calibri"/>
                        <a:cs typeface="Times New Roman"/>
                      </a:endParaRPr>
                    </a:p>
                  </a:txBody>
                  <a:tcPr marL="68580" marR="68580" marT="0" marB="0">
                    <a:solidFill>
                      <a:srgbClr val="00B05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38.5</a:t>
                      </a:r>
                      <a:endParaRPr lang="en-US" sz="1400" dirty="0">
                        <a:latin typeface="+mn-lt"/>
                        <a:ea typeface="Calibri"/>
                        <a:cs typeface="Times New Roman"/>
                      </a:endParaRPr>
                    </a:p>
                  </a:txBody>
                  <a:tcPr marL="68580" marR="68580" marT="0" marB="0">
                    <a:solidFill>
                      <a:srgbClr val="00B0F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71.2</a:t>
                      </a:r>
                      <a:endParaRPr lang="en-US" sz="1400" dirty="0">
                        <a:latin typeface="+mn-lt"/>
                        <a:ea typeface="Calibri"/>
                        <a:cs typeface="Times New Roman"/>
                      </a:endParaRPr>
                    </a:p>
                  </a:txBody>
                  <a:tcPr marL="68580" marR="68580" marT="0" marB="0">
                    <a:solidFill>
                      <a:srgbClr val="00B0F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38.3</a:t>
                      </a:r>
                      <a:endParaRPr lang="en-US" sz="1400" dirty="0">
                        <a:latin typeface="+mn-lt"/>
                        <a:ea typeface="Calibri"/>
                        <a:cs typeface="Times New Roman"/>
                      </a:endParaRPr>
                    </a:p>
                  </a:txBody>
                  <a:tcPr marL="68580" marR="68580" marT="0" marB="0">
                    <a:solidFill>
                      <a:srgbClr val="FF0000"/>
                    </a:solidFill>
                  </a:tcPr>
                </a:tc>
                <a:tc>
                  <a:txBody>
                    <a:bodyPr/>
                    <a:lstStyle/>
                    <a:p>
                      <a:pPr marL="0" marR="0" algn="ctr">
                        <a:lnSpc>
                          <a:spcPct val="150000"/>
                        </a:lnSpc>
                        <a:spcBef>
                          <a:spcPts val="0"/>
                        </a:spcBef>
                        <a:spcAft>
                          <a:spcPts val="0"/>
                        </a:spcAft>
                      </a:pPr>
                      <a:r>
                        <a:rPr lang="en-US" sz="1400" dirty="0">
                          <a:solidFill>
                            <a:srgbClr val="000000"/>
                          </a:solidFill>
                          <a:latin typeface="+mn-lt"/>
                          <a:ea typeface="Times New Roman"/>
                          <a:cs typeface="Times New Roman"/>
                        </a:rPr>
                        <a:t>46.0</a:t>
                      </a:r>
                      <a:endParaRPr lang="en-US" sz="1400" dirty="0">
                        <a:latin typeface="+mn-lt"/>
                        <a:ea typeface="Calibri"/>
                        <a:cs typeface="Times New Roman"/>
                      </a:endParaRPr>
                    </a:p>
                  </a:txBody>
                  <a:tcPr marL="68580" marR="68580" marT="0" marB="0">
                    <a:solidFill>
                      <a:srgbClr val="FF0000"/>
                    </a:solidFill>
                  </a:tcPr>
                </a:tc>
              </a:tr>
            </a:tbl>
          </a:graphicData>
        </a:graphic>
      </p:graphicFrame>
      <p:sp>
        <p:nvSpPr>
          <p:cNvPr id="5" name="Text Placeholder 4"/>
          <p:cNvSpPr>
            <a:spLocks noGrp="1"/>
          </p:cNvSpPr>
          <p:nvPr>
            <p:ph type="body" sz="quarter" idx="1"/>
          </p:nvPr>
        </p:nvSpPr>
        <p:spPr>
          <a:xfrm>
            <a:off x="228600" y="609600"/>
            <a:ext cx="8153400" cy="457200"/>
          </a:xfrm>
        </p:spPr>
        <p:txBody>
          <a:bodyPr/>
          <a:lstStyle/>
          <a:p>
            <a:pPr algn="ctr"/>
            <a:r>
              <a:rPr lang="en-US" dirty="0" smtClean="0"/>
              <a:t>Students SSCE Science Enrolment/Achievement in Nigeria</a:t>
            </a:r>
            <a:endParaRPr lang="en-US" dirty="0"/>
          </a:p>
        </p:txBody>
      </p:sp>
      <p:sp>
        <p:nvSpPr>
          <p:cNvPr id="9" name="TextBox 8"/>
          <p:cNvSpPr txBox="1"/>
          <p:nvPr/>
        </p:nvSpPr>
        <p:spPr>
          <a:xfrm>
            <a:off x="1143000" y="6248400"/>
            <a:ext cx="6553200" cy="369332"/>
          </a:xfrm>
          <a:prstGeom prst="rect">
            <a:avLst/>
          </a:prstGeom>
          <a:noFill/>
        </p:spPr>
        <p:txBody>
          <a:bodyPr wrap="square" rtlCol="0">
            <a:spAutoFit/>
          </a:bodyPr>
          <a:lstStyle/>
          <a:p>
            <a:r>
              <a:rPr lang="en-GB" dirty="0"/>
              <a:t>Source: West African Examinations Council, Lagos, Nigeria</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11162"/>
          </a:xfrm>
        </p:spPr>
        <p:txBody>
          <a:bodyPr>
            <a:normAutofit fontScale="90000"/>
          </a:bodyPr>
          <a:lstStyle/>
          <a:p>
            <a:r>
              <a:rPr lang="en-US" dirty="0" smtClean="0"/>
              <a:t>Research Question</a:t>
            </a:r>
            <a:endParaRPr lang="en-US" dirty="0"/>
          </a:p>
        </p:txBody>
      </p:sp>
      <p:sp>
        <p:nvSpPr>
          <p:cNvPr id="3" name="Content Placeholder 2"/>
          <p:cNvSpPr>
            <a:spLocks noGrp="1"/>
          </p:cNvSpPr>
          <p:nvPr>
            <p:ph sz="quarter" idx="1"/>
          </p:nvPr>
        </p:nvSpPr>
        <p:spPr>
          <a:xfrm>
            <a:off x="381000" y="762000"/>
            <a:ext cx="7467600" cy="5715000"/>
          </a:xfrm>
        </p:spPr>
        <p:txBody>
          <a:bodyPr>
            <a:normAutofit lnSpcReduction="10000"/>
          </a:bodyPr>
          <a:lstStyle/>
          <a:p>
            <a:pPr>
              <a:buNone/>
            </a:pPr>
            <a:r>
              <a:rPr lang="en-GB" dirty="0" smtClean="0"/>
              <a:t>	One principal research question was formulated to guide the study:</a:t>
            </a:r>
          </a:p>
          <a:p>
            <a:pPr>
              <a:buNone/>
            </a:pPr>
            <a:endParaRPr lang="en-GB" sz="800" dirty="0" smtClean="0"/>
          </a:p>
          <a:p>
            <a:r>
              <a:rPr lang="en-US" b="1" i="1" dirty="0" smtClean="0"/>
              <a:t>What school-based factors influence  physics students’ enrolment and achievement in the Senior School Certificate Examinations?</a:t>
            </a:r>
          </a:p>
          <a:p>
            <a:pPr algn="just">
              <a:buNone/>
            </a:pPr>
            <a:endParaRPr lang="en-US" sz="1000" dirty="0" smtClean="0"/>
          </a:p>
          <a:p>
            <a:pPr algn="just">
              <a:buNone/>
            </a:pPr>
            <a:r>
              <a:rPr lang="en-US" dirty="0" smtClean="0"/>
              <a:t>	</a:t>
            </a:r>
            <a:r>
              <a:rPr lang="en-US" dirty="0" err="1" smtClean="0"/>
              <a:t>Workineh</a:t>
            </a:r>
            <a:r>
              <a:rPr lang="en-US" dirty="0" smtClean="0"/>
              <a:t> (2002) reported the result of a study conducted in 22 developing countries and reported to The World Bank that school based factors were highly recognized as influencing factors in determining students’ academic achievement in developing countries while socio-economic factors were stated as influencing factors in determining students’ academic achievement in developed countries.</a:t>
            </a:r>
          </a:p>
          <a:p>
            <a:pPr algn="just">
              <a:buNone/>
            </a:pP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smtClean="0"/>
              <a:t>Research Methods/Sampling</a:t>
            </a:r>
            <a:endParaRPr lang="en-US" dirty="0"/>
          </a:p>
        </p:txBody>
      </p:sp>
      <p:sp>
        <p:nvSpPr>
          <p:cNvPr id="3" name="Content Placeholder 2"/>
          <p:cNvSpPr>
            <a:spLocks noGrp="1"/>
          </p:cNvSpPr>
          <p:nvPr>
            <p:ph sz="quarter" idx="1"/>
          </p:nvPr>
        </p:nvSpPr>
        <p:spPr>
          <a:xfrm>
            <a:off x="457200" y="1143000"/>
            <a:ext cx="7467600" cy="4873752"/>
          </a:xfrm>
        </p:spPr>
        <p:txBody>
          <a:bodyPr/>
          <a:lstStyle/>
          <a:p>
            <a:pPr marL="0">
              <a:buNone/>
            </a:pPr>
            <a:r>
              <a:rPr lang="en-US" b="1" dirty="0" smtClean="0"/>
              <a:t>Mixed methods </a:t>
            </a:r>
            <a:r>
              <a:rPr lang="en-US" dirty="0" smtClean="0"/>
              <a:t>were utilized. Particularly, the researcher used:</a:t>
            </a:r>
          </a:p>
          <a:p>
            <a:r>
              <a:rPr lang="en-US" dirty="0" smtClean="0"/>
              <a:t>Questionnaires</a:t>
            </a:r>
          </a:p>
          <a:p>
            <a:r>
              <a:rPr lang="en-US" dirty="0" smtClean="0"/>
              <a:t>Interviews</a:t>
            </a:r>
          </a:p>
          <a:p>
            <a:r>
              <a:rPr lang="en-US" dirty="0" smtClean="0"/>
              <a:t>Observations and </a:t>
            </a:r>
          </a:p>
          <a:p>
            <a:r>
              <a:rPr lang="en-US" dirty="0" smtClean="0"/>
              <a:t>Tests</a:t>
            </a:r>
          </a:p>
          <a:p>
            <a:pPr>
              <a:buNone/>
            </a:pPr>
            <a:endParaRPr lang="en-US" sz="1100" dirty="0" smtClean="0"/>
          </a:p>
          <a:p>
            <a:pPr>
              <a:buNone/>
            </a:pPr>
            <a:r>
              <a:rPr lang="en-US" b="1" dirty="0" smtClean="0"/>
              <a:t>Sample size</a:t>
            </a:r>
          </a:p>
          <a:p>
            <a:r>
              <a:rPr lang="en-US" dirty="0" smtClean="0"/>
              <a:t>248 physics students</a:t>
            </a:r>
          </a:p>
          <a:p>
            <a:r>
              <a:rPr lang="en-US" dirty="0" smtClean="0"/>
              <a:t>116 non-physics students and </a:t>
            </a:r>
          </a:p>
          <a:p>
            <a:r>
              <a:rPr lang="en-US" dirty="0" smtClean="0"/>
              <a:t>14 physics teachers</a:t>
            </a:r>
            <a:endParaRPr lang="en-US" b="1" dirty="0" smtClean="0"/>
          </a:p>
          <a:p>
            <a:pPr>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488950"/>
          </a:xfrm>
        </p:spPr>
        <p:txBody>
          <a:bodyPr>
            <a:normAutofit fontScale="90000"/>
          </a:bodyPr>
          <a:lstStyle/>
          <a:p>
            <a:r>
              <a:rPr lang="en-US" dirty="0" smtClean="0"/>
              <a:t>Results</a:t>
            </a:r>
            <a:endParaRPr lang="en-US" dirty="0"/>
          </a:p>
        </p:txBody>
      </p:sp>
      <p:sp>
        <p:nvSpPr>
          <p:cNvPr id="5" name="Text Placeholder 4"/>
          <p:cNvSpPr>
            <a:spLocks noGrp="1"/>
          </p:cNvSpPr>
          <p:nvPr>
            <p:ph type="body" sz="quarter" idx="1"/>
          </p:nvPr>
        </p:nvSpPr>
        <p:spPr>
          <a:xfrm>
            <a:off x="533400" y="762000"/>
            <a:ext cx="7162800" cy="658368"/>
          </a:xfrm>
        </p:spPr>
        <p:txBody>
          <a:bodyPr/>
          <a:lstStyle/>
          <a:p>
            <a:r>
              <a:rPr lang="en-US" dirty="0" smtClean="0"/>
              <a:t>Teachers’ response on the availability of teaching resources in core topic areas in physics</a:t>
            </a:r>
            <a:endParaRPr lang="en-US" dirty="0"/>
          </a:p>
        </p:txBody>
      </p:sp>
      <p:graphicFrame>
        <p:nvGraphicFramePr>
          <p:cNvPr id="6" name="Chart 5"/>
          <p:cNvGraphicFramePr/>
          <p:nvPr/>
        </p:nvGraphicFramePr>
        <p:xfrm>
          <a:off x="457200" y="1676400"/>
          <a:ext cx="7696200" cy="4648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cont’d</a:t>
            </a:r>
            <a:endParaRPr lang="en-US" dirty="0"/>
          </a:p>
        </p:txBody>
      </p:sp>
      <p:graphicFrame>
        <p:nvGraphicFramePr>
          <p:cNvPr id="7" name="Content Placeholder 6"/>
          <p:cNvGraphicFramePr>
            <a:graphicFrameLocks noGrp="1"/>
          </p:cNvGraphicFramePr>
          <p:nvPr>
            <p:ph sz="quarter" idx="2"/>
          </p:nvPr>
        </p:nvGraphicFramePr>
        <p:xfrm>
          <a:off x="457200" y="2362200"/>
          <a:ext cx="7924798" cy="3200400"/>
        </p:xfrm>
        <a:graphic>
          <a:graphicData uri="http://schemas.openxmlformats.org/drawingml/2006/table">
            <a:tbl>
              <a:tblPr firstRow="1" bandRow="1">
                <a:tableStyleId>{5C22544A-7EE6-4342-B048-85BDC9FD1C3A}</a:tableStyleId>
              </a:tblPr>
              <a:tblGrid>
                <a:gridCol w="914400"/>
                <a:gridCol w="1066800"/>
                <a:gridCol w="1066800"/>
                <a:gridCol w="1371600"/>
                <a:gridCol w="1219200"/>
                <a:gridCol w="1219200"/>
                <a:gridCol w="1066798"/>
              </a:tblGrid>
              <a:tr h="800100">
                <a:tc>
                  <a:txBody>
                    <a:bodyPr/>
                    <a:lstStyle/>
                    <a:p>
                      <a:endParaRPr lang="en-US" sz="1400" dirty="0">
                        <a:latin typeface="+mn-lt"/>
                      </a:endParaRPr>
                    </a:p>
                  </a:txBody>
                  <a:tcPr/>
                </a:tc>
                <a:tc>
                  <a:txBody>
                    <a:bodyPr/>
                    <a:lstStyle/>
                    <a:p>
                      <a:endParaRPr lang="en-US" sz="1400" dirty="0">
                        <a:latin typeface="+mn-lt"/>
                      </a:endParaRPr>
                    </a:p>
                  </a:txBody>
                  <a:tcPr marL="0" marR="0" marT="0" marB="0" anchor="b"/>
                </a:tc>
                <a:tc>
                  <a:txBody>
                    <a:bodyPr/>
                    <a:lstStyle/>
                    <a:p>
                      <a:pPr marL="38100" marR="38100" algn="ctr">
                        <a:lnSpc>
                          <a:spcPts val="1600"/>
                        </a:lnSpc>
                        <a:spcBef>
                          <a:spcPts val="0"/>
                        </a:spcBef>
                        <a:spcAft>
                          <a:spcPts val="0"/>
                        </a:spcAft>
                      </a:pPr>
                      <a:r>
                        <a:rPr lang="en-US" sz="1400" dirty="0">
                          <a:solidFill>
                            <a:srgbClr val="000000"/>
                          </a:solidFill>
                          <a:latin typeface="+mn-lt"/>
                          <a:ea typeface="Calibri"/>
                          <a:cs typeface="Times New Roman"/>
                        </a:rPr>
                        <a:t>PAT </a:t>
                      </a:r>
                      <a:r>
                        <a:rPr lang="en-US" sz="1400" dirty="0" smtClean="0">
                          <a:solidFill>
                            <a:srgbClr val="000000"/>
                          </a:solidFill>
                          <a:latin typeface="+mn-lt"/>
                          <a:ea typeface="Calibri"/>
                          <a:cs typeface="Times New Roman"/>
                        </a:rPr>
                        <a:t>scores</a:t>
                      </a:r>
                    </a:p>
                  </a:txBody>
                  <a:tcPr marL="0" marR="0" marT="0" marB="0" anchor="b"/>
                </a:tc>
                <a:tc>
                  <a:txBody>
                    <a:bodyPr/>
                    <a:lstStyle/>
                    <a:p>
                      <a:pPr marL="38100" marR="38100" algn="ctr">
                        <a:lnSpc>
                          <a:spcPts val="1600"/>
                        </a:lnSpc>
                        <a:spcBef>
                          <a:spcPts val="0"/>
                        </a:spcBef>
                        <a:spcAft>
                          <a:spcPts val="0"/>
                        </a:spcAft>
                      </a:pPr>
                      <a:r>
                        <a:rPr lang="en-US" sz="1400" dirty="0">
                          <a:solidFill>
                            <a:srgbClr val="000000"/>
                          </a:solidFill>
                          <a:latin typeface="+mn-lt"/>
                          <a:ea typeface="Calibri"/>
                          <a:cs typeface="Times New Roman"/>
                        </a:rPr>
                        <a:t>Teacher Qualification</a:t>
                      </a:r>
                      <a:endParaRPr lang="en-US" sz="1400" dirty="0">
                        <a:latin typeface="+mn-lt"/>
                        <a:ea typeface="Calibri"/>
                        <a:cs typeface="Times New Roman"/>
                      </a:endParaRPr>
                    </a:p>
                  </a:txBody>
                  <a:tcPr marL="0" marR="0" marT="0" marB="0" anchor="b"/>
                </a:tc>
                <a:tc>
                  <a:txBody>
                    <a:bodyPr/>
                    <a:lstStyle/>
                    <a:p>
                      <a:pPr marL="38100" marR="38100" algn="ctr">
                        <a:lnSpc>
                          <a:spcPts val="1600"/>
                        </a:lnSpc>
                        <a:spcBef>
                          <a:spcPts val="0"/>
                        </a:spcBef>
                        <a:spcAft>
                          <a:spcPts val="0"/>
                        </a:spcAft>
                      </a:pPr>
                      <a:r>
                        <a:rPr lang="en-US" sz="1400" dirty="0">
                          <a:solidFill>
                            <a:srgbClr val="000000"/>
                          </a:solidFill>
                          <a:latin typeface="+mn-lt"/>
                          <a:ea typeface="Calibri"/>
                          <a:cs typeface="Times New Roman"/>
                        </a:rPr>
                        <a:t>Teaching Experience</a:t>
                      </a:r>
                      <a:endParaRPr lang="en-US" sz="1400" dirty="0">
                        <a:latin typeface="+mn-lt"/>
                        <a:ea typeface="Calibri"/>
                        <a:cs typeface="Times New Roman"/>
                      </a:endParaRPr>
                    </a:p>
                  </a:txBody>
                  <a:tcPr marL="0" marR="0" marT="0" marB="0" anchor="b"/>
                </a:tc>
                <a:tc>
                  <a:txBody>
                    <a:bodyPr/>
                    <a:lstStyle/>
                    <a:p>
                      <a:pPr marL="38100" marR="38100" algn="ctr">
                        <a:lnSpc>
                          <a:spcPts val="1600"/>
                        </a:lnSpc>
                        <a:spcBef>
                          <a:spcPts val="0"/>
                        </a:spcBef>
                        <a:spcAft>
                          <a:spcPts val="0"/>
                        </a:spcAft>
                      </a:pPr>
                      <a:r>
                        <a:rPr lang="en-US" sz="1400" dirty="0">
                          <a:solidFill>
                            <a:srgbClr val="000000"/>
                          </a:solidFill>
                          <a:latin typeface="+mn-lt"/>
                          <a:ea typeface="Calibri"/>
                          <a:cs typeface="Times New Roman"/>
                        </a:rPr>
                        <a:t>Resource Availability index</a:t>
                      </a:r>
                      <a:endParaRPr lang="en-US" sz="1400" dirty="0">
                        <a:latin typeface="+mn-lt"/>
                        <a:ea typeface="Calibri"/>
                        <a:cs typeface="Times New Roman"/>
                      </a:endParaRPr>
                    </a:p>
                  </a:txBody>
                  <a:tcPr marL="0" marR="0" marT="0" marB="0" anchor="b"/>
                </a:tc>
                <a:tc>
                  <a:txBody>
                    <a:bodyPr/>
                    <a:lstStyle/>
                    <a:p>
                      <a:pPr marL="38100" marR="38100" algn="ctr">
                        <a:lnSpc>
                          <a:spcPts val="1600"/>
                        </a:lnSpc>
                        <a:spcBef>
                          <a:spcPts val="0"/>
                        </a:spcBef>
                        <a:spcAft>
                          <a:spcPts val="0"/>
                        </a:spcAft>
                      </a:pPr>
                      <a:r>
                        <a:rPr lang="en-US" sz="1400" dirty="0">
                          <a:solidFill>
                            <a:srgbClr val="000000"/>
                          </a:solidFill>
                          <a:latin typeface="+mn-lt"/>
                          <a:ea typeface="Calibri"/>
                          <a:cs typeface="Times New Roman"/>
                        </a:rPr>
                        <a:t>Resource Utilization index</a:t>
                      </a:r>
                      <a:endParaRPr lang="en-US" sz="1400" dirty="0">
                        <a:latin typeface="+mn-lt"/>
                        <a:ea typeface="Calibri"/>
                        <a:cs typeface="Times New Roman"/>
                      </a:endParaRPr>
                    </a:p>
                  </a:txBody>
                  <a:tcPr marL="0" marR="0" marT="0" marB="0" anchor="b"/>
                </a:tc>
              </a:tr>
              <a:tr h="800100">
                <a:tc>
                  <a:txBody>
                    <a:bodyPr/>
                    <a:lstStyle/>
                    <a:p>
                      <a:pPr marL="38100" marR="38100" algn="l">
                        <a:lnSpc>
                          <a:spcPts val="1600"/>
                        </a:lnSpc>
                        <a:spcBef>
                          <a:spcPts val="0"/>
                        </a:spcBef>
                        <a:spcAft>
                          <a:spcPts val="0"/>
                        </a:spcAft>
                      </a:pPr>
                      <a:r>
                        <a:rPr lang="en-US" sz="1400" dirty="0">
                          <a:solidFill>
                            <a:srgbClr val="000000"/>
                          </a:solidFill>
                          <a:latin typeface="+mn-lt"/>
                          <a:ea typeface="Calibri"/>
                          <a:cs typeface="Times New Roman"/>
                        </a:rPr>
                        <a:t>PAT scores</a:t>
                      </a:r>
                      <a:endParaRPr lang="en-US" sz="1400" dirty="0">
                        <a:latin typeface="+mn-lt"/>
                        <a:ea typeface="Calibri"/>
                        <a:cs typeface="Times New Roman"/>
                      </a:endParaRPr>
                    </a:p>
                  </a:txBody>
                  <a:tcPr marL="0" marR="0" marT="0" marB="0"/>
                </a:tc>
                <a:tc>
                  <a:txBody>
                    <a:bodyPr/>
                    <a:lstStyle/>
                    <a:p>
                      <a:pPr marL="38100" marR="38100" algn="l">
                        <a:lnSpc>
                          <a:spcPts val="1600"/>
                        </a:lnSpc>
                        <a:spcBef>
                          <a:spcPts val="0"/>
                        </a:spcBef>
                        <a:spcAft>
                          <a:spcPts val="0"/>
                        </a:spcAft>
                      </a:pPr>
                      <a:r>
                        <a:rPr lang="en-US" sz="1400" dirty="0">
                          <a:solidFill>
                            <a:srgbClr val="000000"/>
                          </a:solidFill>
                          <a:latin typeface="+mn-lt"/>
                          <a:ea typeface="Calibri"/>
                          <a:cs typeface="Times New Roman"/>
                        </a:rPr>
                        <a:t>Pearson Correlation</a:t>
                      </a:r>
                      <a:endParaRPr lang="en-US" sz="1400" dirty="0">
                        <a:latin typeface="+mn-lt"/>
                        <a:ea typeface="Calibri"/>
                        <a:cs typeface="Times New Roman"/>
                      </a:endParaRPr>
                    </a:p>
                  </a:txBody>
                  <a:tcPr marL="0" marR="0" marT="0" marB="0"/>
                </a:tc>
                <a:tc>
                  <a:txBody>
                    <a:bodyPr/>
                    <a:lstStyle/>
                    <a:p>
                      <a:pPr marL="38100" marR="38100" algn="r">
                        <a:lnSpc>
                          <a:spcPts val="1600"/>
                        </a:lnSpc>
                        <a:spcBef>
                          <a:spcPts val="0"/>
                        </a:spcBef>
                        <a:spcAft>
                          <a:spcPts val="0"/>
                        </a:spcAft>
                      </a:pPr>
                      <a:r>
                        <a:rPr lang="en-US" sz="1400" dirty="0">
                          <a:solidFill>
                            <a:srgbClr val="000000"/>
                          </a:solidFill>
                          <a:latin typeface="+mn-lt"/>
                          <a:ea typeface="Calibri"/>
                          <a:cs typeface="Times New Roman"/>
                        </a:rPr>
                        <a:t>1</a:t>
                      </a:r>
                      <a:endParaRPr lang="en-US" sz="1400" dirty="0">
                        <a:latin typeface="+mn-lt"/>
                        <a:ea typeface="Calibri"/>
                        <a:cs typeface="Times New Roman"/>
                      </a:endParaRPr>
                    </a:p>
                  </a:txBody>
                  <a:tcPr marL="0" marR="0" marT="0" marB="0" anchor="ctr"/>
                </a:tc>
                <a:tc>
                  <a:txBody>
                    <a:bodyPr/>
                    <a:lstStyle/>
                    <a:p>
                      <a:pPr marL="38100" marR="38100" algn="r">
                        <a:lnSpc>
                          <a:spcPts val="1600"/>
                        </a:lnSpc>
                        <a:spcBef>
                          <a:spcPts val="0"/>
                        </a:spcBef>
                        <a:spcAft>
                          <a:spcPts val="0"/>
                        </a:spcAft>
                      </a:pPr>
                      <a:r>
                        <a:rPr lang="en-US" sz="1400" dirty="0">
                          <a:solidFill>
                            <a:srgbClr val="000000"/>
                          </a:solidFill>
                          <a:latin typeface="+mn-lt"/>
                          <a:ea typeface="Calibri"/>
                          <a:cs typeface="Times New Roman"/>
                        </a:rPr>
                        <a:t>.587</a:t>
                      </a:r>
                      <a:r>
                        <a:rPr lang="en-US" sz="1400" baseline="30000" dirty="0">
                          <a:solidFill>
                            <a:srgbClr val="000000"/>
                          </a:solidFill>
                          <a:latin typeface="+mn-lt"/>
                          <a:ea typeface="Calibri"/>
                          <a:cs typeface="Times New Roman"/>
                        </a:rPr>
                        <a:t>**</a:t>
                      </a:r>
                      <a:endParaRPr lang="en-US" sz="1400" dirty="0">
                        <a:latin typeface="+mn-lt"/>
                        <a:ea typeface="Calibri"/>
                        <a:cs typeface="Times New Roman"/>
                      </a:endParaRPr>
                    </a:p>
                  </a:txBody>
                  <a:tcPr marL="0" marR="0" marT="0" marB="0" anchor="ctr"/>
                </a:tc>
                <a:tc>
                  <a:txBody>
                    <a:bodyPr/>
                    <a:lstStyle/>
                    <a:p>
                      <a:pPr marL="38100" marR="38100" algn="r">
                        <a:lnSpc>
                          <a:spcPts val="1600"/>
                        </a:lnSpc>
                        <a:spcBef>
                          <a:spcPts val="0"/>
                        </a:spcBef>
                        <a:spcAft>
                          <a:spcPts val="0"/>
                        </a:spcAft>
                      </a:pPr>
                      <a:r>
                        <a:rPr lang="en-US" sz="1400" dirty="0">
                          <a:solidFill>
                            <a:srgbClr val="000000"/>
                          </a:solidFill>
                          <a:latin typeface="+mn-lt"/>
                          <a:ea typeface="Calibri"/>
                          <a:cs typeface="Times New Roman"/>
                        </a:rPr>
                        <a:t>.096</a:t>
                      </a:r>
                      <a:endParaRPr lang="en-US" sz="1400" dirty="0">
                        <a:latin typeface="+mn-lt"/>
                        <a:ea typeface="Calibri"/>
                        <a:cs typeface="Times New Roman"/>
                      </a:endParaRPr>
                    </a:p>
                  </a:txBody>
                  <a:tcPr marL="0" marR="0" marT="0" marB="0" anchor="ctr"/>
                </a:tc>
                <a:tc>
                  <a:txBody>
                    <a:bodyPr/>
                    <a:lstStyle/>
                    <a:p>
                      <a:pPr marL="38100" marR="38100" algn="r">
                        <a:lnSpc>
                          <a:spcPts val="1600"/>
                        </a:lnSpc>
                        <a:spcBef>
                          <a:spcPts val="0"/>
                        </a:spcBef>
                        <a:spcAft>
                          <a:spcPts val="0"/>
                        </a:spcAft>
                      </a:pPr>
                      <a:r>
                        <a:rPr lang="en-US" sz="1400" dirty="0">
                          <a:solidFill>
                            <a:srgbClr val="000000"/>
                          </a:solidFill>
                          <a:latin typeface="+mn-lt"/>
                          <a:ea typeface="Calibri"/>
                          <a:cs typeface="Times New Roman"/>
                        </a:rPr>
                        <a:t>.591</a:t>
                      </a:r>
                      <a:r>
                        <a:rPr lang="en-US" sz="1400" baseline="30000" dirty="0">
                          <a:solidFill>
                            <a:srgbClr val="000000"/>
                          </a:solidFill>
                          <a:latin typeface="+mn-lt"/>
                          <a:ea typeface="Calibri"/>
                          <a:cs typeface="Times New Roman"/>
                        </a:rPr>
                        <a:t>**</a:t>
                      </a:r>
                      <a:endParaRPr lang="en-US" sz="1400" dirty="0">
                        <a:latin typeface="+mn-lt"/>
                        <a:ea typeface="Calibri"/>
                        <a:cs typeface="Times New Roman"/>
                      </a:endParaRPr>
                    </a:p>
                  </a:txBody>
                  <a:tcPr marL="0" marR="0" marT="0" marB="0" anchor="ctr"/>
                </a:tc>
                <a:tc>
                  <a:txBody>
                    <a:bodyPr/>
                    <a:lstStyle/>
                    <a:p>
                      <a:pPr marL="38100" marR="38100" algn="r">
                        <a:lnSpc>
                          <a:spcPts val="1600"/>
                        </a:lnSpc>
                        <a:spcBef>
                          <a:spcPts val="0"/>
                        </a:spcBef>
                        <a:spcAft>
                          <a:spcPts val="0"/>
                        </a:spcAft>
                      </a:pPr>
                      <a:r>
                        <a:rPr lang="en-US" sz="1400" dirty="0">
                          <a:solidFill>
                            <a:srgbClr val="000000"/>
                          </a:solidFill>
                          <a:latin typeface="+mn-lt"/>
                          <a:ea typeface="Calibri"/>
                          <a:cs typeface="Times New Roman"/>
                        </a:rPr>
                        <a:t>.324</a:t>
                      </a:r>
                      <a:r>
                        <a:rPr lang="en-US" sz="1400" baseline="30000" dirty="0">
                          <a:solidFill>
                            <a:srgbClr val="000000"/>
                          </a:solidFill>
                          <a:latin typeface="+mn-lt"/>
                          <a:ea typeface="Calibri"/>
                          <a:cs typeface="Times New Roman"/>
                        </a:rPr>
                        <a:t>**</a:t>
                      </a:r>
                      <a:endParaRPr lang="en-US" sz="1400" dirty="0">
                        <a:latin typeface="+mn-lt"/>
                        <a:ea typeface="Calibri"/>
                        <a:cs typeface="Times New Roman"/>
                      </a:endParaRPr>
                    </a:p>
                  </a:txBody>
                  <a:tcPr marL="0" marR="0" marT="0" marB="0" anchor="ctr"/>
                </a:tc>
              </a:tr>
              <a:tr h="800100">
                <a:tc>
                  <a:txBody>
                    <a:bodyPr/>
                    <a:lstStyle/>
                    <a:p>
                      <a:endParaRPr lang="en-US" sz="1400" dirty="0">
                        <a:latin typeface="+mn-lt"/>
                      </a:endParaRPr>
                    </a:p>
                  </a:txBody>
                  <a:tcPr/>
                </a:tc>
                <a:tc>
                  <a:txBody>
                    <a:bodyPr/>
                    <a:lstStyle/>
                    <a:p>
                      <a:pPr marL="38100" marR="38100" algn="l">
                        <a:lnSpc>
                          <a:spcPts val="1600"/>
                        </a:lnSpc>
                        <a:spcBef>
                          <a:spcPts val="0"/>
                        </a:spcBef>
                        <a:spcAft>
                          <a:spcPts val="0"/>
                        </a:spcAft>
                      </a:pPr>
                      <a:r>
                        <a:rPr lang="en-US" sz="1400" dirty="0">
                          <a:solidFill>
                            <a:srgbClr val="000000"/>
                          </a:solidFill>
                          <a:latin typeface="+mn-lt"/>
                          <a:ea typeface="Calibri"/>
                          <a:cs typeface="Times New Roman"/>
                        </a:rPr>
                        <a:t>Sig. (2-tailed)</a:t>
                      </a:r>
                      <a:endParaRPr lang="en-US" sz="1400" dirty="0">
                        <a:latin typeface="+mn-lt"/>
                        <a:ea typeface="Calibri"/>
                        <a:cs typeface="Times New Roman"/>
                      </a:endParaRPr>
                    </a:p>
                  </a:txBody>
                  <a:tcPr marL="0" marR="0" marT="0" marB="0"/>
                </a:tc>
                <a:tc>
                  <a:txBody>
                    <a:bodyPr/>
                    <a:lstStyle/>
                    <a:p>
                      <a:pPr marL="0" marR="0" algn="l">
                        <a:lnSpc>
                          <a:spcPct val="150000"/>
                        </a:lnSpc>
                        <a:spcBef>
                          <a:spcPts val="0"/>
                        </a:spcBef>
                        <a:spcAft>
                          <a:spcPts val="0"/>
                        </a:spcAft>
                      </a:pPr>
                      <a:endParaRPr lang="en-US" sz="1400" dirty="0">
                        <a:latin typeface="+mn-lt"/>
                        <a:ea typeface="Calibri"/>
                        <a:cs typeface="Times New Roman"/>
                      </a:endParaRPr>
                    </a:p>
                  </a:txBody>
                  <a:tcPr marL="0" marR="0" marT="0" marB="0" anchor="ctr"/>
                </a:tc>
                <a:tc>
                  <a:txBody>
                    <a:bodyPr/>
                    <a:lstStyle/>
                    <a:p>
                      <a:pPr marL="38100" marR="38100" algn="r">
                        <a:lnSpc>
                          <a:spcPts val="1600"/>
                        </a:lnSpc>
                        <a:spcBef>
                          <a:spcPts val="0"/>
                        </a:spcBef>
                        <a:spcAft>
                          <a:spcPts val="0"/>
                        </a:spcAft>
                      </a:pPr>
                      <a:r>
                        <a:rPr lang="en-US" sz="1400" dirty="0">
                          <a:solidFill>
                            <a:srgbClr val="000000"/>
                          </a:solidFill>
                          <a:latin typeface="+mn-lt"/>
                          <a:ea typeface="Calibri"/>
                          <a:cs typeface="Times New Roman"/>
                        </a:rPr>
                        <a:t>.000</a:t>
                      </a:r>
                      <a:endParaRPr lang="en-US" sz="1400" dirty="0">
                        <a:latin typeface="+mn-lt"/>
                        <a:ea typeface="Calibri"/>
                        <a:cs typeface="Times New Roman"/>
                      </a:endParaRPr>
                    </a:p>
                  </a:txBody>
                  <a:tcPr marL="0" marR="0" marT="0" marB="0" anchor="ctr"/>
                </a:tc>
                <a:tc>
                  <a:txBody>
                    <a:bodyPr/>
                    <a:lstStyle/>
                    <a:p>
                      <a:pPr marL="38100" marR="38100" algn="r">
                        <a:lnSpc>
                          <a:spcPts val="1600"/>
                        </a:lnSpc>
                        <a:spcBef>
                          <a:spcPts val="0"/>
                        </a:spcBef>
                        <a:spcAft>
                          <a:spcPts val="0"/>
                        </a:spcAft>
                      </a:pPr>
                      <a:r>
                        <a:rPr lang="en-US" sz="1400" dirty="0">
                          <a:solidFill>
                            <a:srgbClr val="000000"/>
                          </a:solidFill>
                          <a:latin typeface="+mn-lt"/>
                          <a:ea typeface="Calibri"/>
                          <a:cs typeface="Times New Roman"/>
                        </a:rPr>
                        <a:t>.213</a:t>
                      </a:r>
                      <a:endParaRPr lang="en-US" sz="1400" dirty="0">
                        <a:latin typeface="+mn-lt"/>
                        <a:ea typeface="Calibri"/>
                        <a:cs typeface="Times New Roman"/>
                      </a:endParaRPr>
                    </a:p>
                  </a:txBody>
                  <a:tcPr marL="0" marR="0" marT="0" marB="0" anchor="ctr"/>
                </a:tc>
                <a:tc>
                  <a:txBody>
                    <a:bodyPr/>
                    <a:lstStyle/>
                    <a:p>
                      <a:pPr marL="38100" marR="38100" algn="r">
                        <a:lnSpc>
                          <a:spcPts val="1600"/>
                        </a:lnSpc>
                        <a:spcBef>
                          <a:spcPts val="0"/>
                        </a:spcBef>
                        <a:spcAft>
                          <a:spcPts val="0"/>
                        </a:spcAft>
                      </a:pPr>
                      <a:r>
                        <a:rPr lang="en-US" sz="1400" dirty="0">
                          <a:solidFill>
                            <a:srgbClr val="000000"/>
                          </a:solidFill>
                          <a:latin typeface="+mn-lt"/>
                          <a:ea typeface="Calibri"/>
                          <a:cs typeface="Times New Roman"/>
                        </a:rPr>
                        <a:t>.000</a:t>
                      </a:r>
                      <a:endParaRPr lang="en-US" sz="1400" dirty="0">
                        <a:latin typeface="+mn-lt"/>
                        <a:ea typeface="Calibri"/>
                        <a:cs typeface="Times New Roman"/>
                      </a:endParaRPr>
                    </a:p>
                  </a:txBody>
                  <a:tcPr marL="0" marR="0" marT="0" marB="0" anchor="ctr"/>
                </a:tc>
                <a:tc>
                  <a:txBody>
                    <a:bodyPr/>
                    <a:lstStyle/>
                    <a:p>
                      <a:pPr marL="38100" marR="38100" algn="r">
                        <a:lnSpc>
                          <a:spcPts val="1600"/>
                        </a:lnSpc>
                        <a:spcBef>
                          <a:spcPts val="0"/>
                        </a:spcBef>
                        <a:spcAft>
                          <a:spcPts val="0"/>
                        </a:spcAft>
                      </a:pPr>
                      <a:r>
                        <a:rPr lang="en-US" sz="1400" dirty="0">
                          <a:solidFill>
                            <a:srgbClr val="000000"/>
                          </a:solidFill>
                          <a:latin typeface="+mn-lt"/>
                          <a:ea typeface="Calibri"/>
                          <a:cs typeface="Times New Roman"/>
                        </a:rPr>
                        <a:t>.000</a:t>
                      </a:r>
                      <a:endParaRPr lang="en-US" sz="1400" dirty="0">
                        <a:latin typeface="+mn-lt"/>
                        <a:ea typeface="Calibri"/>
                        <a:cs typeface="Times New Roman"/>
                      </a:endParaRPr>
                    </a:p>
                  </a:txBody>
                  <a:tcPr marL="0" marR="0" marT="0" marB="0" anchor="ctr"/>
                </a:tc>
              </a:tr>
              <a:tr h="800100">
                <a:tc>
                  <a:txBody>
                    <a:bodyPr/>
                    <a:lstStyle/>
                    <a:p>
                      <a:endParaRPr lang="en-US" sz="1400" dirty="0">
                        <a:latin typeface="+mn-lt"/>
                      </a:endParaRPr>
                    </a:p>
                  </a:txBody>
                  <a:tcPr/>
                </a:tc>
                <a:tc>
                  <a:txBody>
                    <a:bodyPr/>
                    <a:lstStyle/>
                    <a:p>
                      <a:pPr marL="38100" marR="38100" algn="l">
                        <a:lnSpc>
                          <a:spcPts val="1600"/>
                        </a:lnSpc>
                        <a:spcBef>
                          <a:spcPts val="0"/>
                        </a:spcBef>
                        <a:spcAft>
                          <a:spcPts val="0"/>
                        </a:spcAft>
                      </a:pPr>
                      <a:endParaRPr lang="en-US" sz="1400" dirty="0" smtClean="0">
                        <a:solidFill>
                          <a:srgbClr val="000000"/>
                        </a:solidFill>
                        <a:latin typeface="+mn-lt"/>
                        <a:ea typeface="Calibri"/>
                        <a:cs typeface="Times New Roman"/>
                      </a:endParaRPr>
                    </a:p>
                    <a:p>
                      <a:pPr marL="38100" marR="38100" algn="l">
                        <a:lnSpc>
                          <a:spcPts val="1600"/>
                        </a:lnSpc>
                        <a:spcBef>
                          <a:spcPts val="0"/>
                        </a:spcBef>
                        <a:spcAft>
                          <a:spcPts val="0"/>
                        </a:spcAft>
                      </a:pPr>
                      <a:endParaRPr lang="en-US" sz="1400" dirty="0" smtClean="0">
                        <a:solidFill>
                          <a:srgbClr val="000000"/>
                        </a:solidFill>
                        <a:latin typeface="+mn-lt"/>
                        <a:ea typeface="Calibri"/>
                        <a:cs typeface="Times New Roman"/>
                      </a:endParaRPr>
                    </a:p>
                    <a:p>
                      <a:pPr marL="38100" marR="38100" algn="l">
                        <a:lnSpc>
                          <a:spcPts val="1600"/>
                        </a:lnSpc>
                        <a:spcBef>
                          <a:spcPts val="0"/>
                        </a:spcBef>
                        <a:spcAft>
                          <a:spcPts val="0"/>
                        </a:spcAft>
                      </a:pPr>
                      <a:r>
                        <a:rPr lang="en-US" sz="1400" dirty="0" smtClean="0">
                          <a:solidFill>
                            <a:srgbClr val="000000"/>
                          </a:solidFill>
                          <a:latin typeface="+mn-lt"/>
                          <a:ea typeface="Calibri"/>
                          <a:cs typeface="Times New Roman"/>
                        </a:rPr>
                        <a:t>N</a:t>
                      </a:r>
                      <a:endParaRPr lang="en-US" sz="1400" dirty="0">
                        <a:latin typeface="+mn-lt"/>
                        <a:ea typeface="Calibri"/>
                        <a:cs typeface="Times New Roman"/>
                      </a:endParaRPr>
                    </a:p>
                  </a:txBody>
                  <a:tcPr marL="0" marR="0" marT="0" marB="0"/>
                </a:tc>
                <a:tc>
                  <a:txBody>
                    <a:bodyPr/>
                    <a:lstStyle/>
                    <a:p>
                      <a:pPr marL="38100" marR="38100" algn="r">
                        <a:lnSpc>
                          <a:spcPts val="1600"/>
                        </a:lnSpc>
                        <a:spcBef>
                          <a:spcPts val="0"/>
                        </a:spcBef>
                        <a:spcAft>
                          <a:spcPts val="0"/>
                        </a:spcAft>
                      </a:pPr>
                      <a:r>
                        <a:rPr lang="en-US" sz="1400" dirty="0">
                          <a:solidFill>
                            <a:srgbClr val="000000"/>
                          </a:solidFill>
                          <a:latin typeface="+mn-lt"/>
                          <a:ea typeface="Calibri"/>
                          <a:cs typeface="Times New Roman"/>
                        </a:rPr>
                        <a:t>171</a:t>
                      </a:r>
                      <a:endParaRPr lang="en-US" sz="1400" dirty="0">
                        <a:latin typeface="+mn-lt"/>
                        <a:ea typeface="Calibri"/>
                        <a:cs typeface="Times New Roman"/>
                      </a:endParaRPr>
                    </a:p>
                  </a:txBody>
                  <a:tcPr marL="0" marR="0" marT="0" marB="0" anchor="ctr"/>
                </a:tc>
                <a:tc>
                  <a:txBody>
                    <a:bodyPr/>
                    <a:lstStyle/>
                    <a:p>
                      <a:pPr marL="38100" marR="38100" algn="r">
                        <a:lnSpc>
                          <a:spcPts val="1600"/>
                        </a:lnSpc>
                        <a:spcBef>
                          <a:spcPts val="0"/>
                        </a:spcBef>
                        <a:spcAft>
                          <a:spcPts val="0"/>
                        </a:spcAft>
                      </a:pPr>
                      <a:r>
                        <a:rPr lang="en-US" sz="1400" dirty="0">
                          <a:solidFill>
                            <a:srgbClr val="000000"/>
                          </a:solidFill>
                          <a:latin typeface="+mn-lt"/>
                          <a:ea typeface="Calibri"/>
                          <a:cs typeface="Times New Roman"/>
                        </a:rPr>
                        <a:t>171</a:t>
                      </a:r>
                      <a:endParaRPr lang="en-US" sz="1400" dirty="0">
                        <a:latin typeface="+mn-lt"/>
                        <a:ea typeface="Calibri"/>
                        <a:cs typeface="Times New Roman"/>
                      </a:endParaRPr>
                    </a:p>
                  </a:txBody>
                  <a:tcPr marL="0" marR="0" marT="0" marB="0" anchor="ctr"/>
                </a:tc>
                <a:tc>
                  <a:txBody>
                    <a:bodyPr/>
                    <a:lstStyle/>
                    <a:p>
                      <a:pPr marL="38100" marR="38100" algn="r">
                        <a:lnSpc>
                          <a:spcPts val="1600"/>
                        </a:lnSpc>
                        <a:spcBef>
                          <a:spcPts val="0"/>
                        </a:spcBef>
                        <a:spcAft>
                          <a:spcPts val="0"/>
                        </a:spcAft>
                      </a:pPr>
                      <a:r>
                        <a:rPr lang="en-US" sz="1400" dirty="0">
                          <a:solidFill>
                            <a:srgbClr val="000000"/>
                          </a:solidFill>
                          <a:latin typeface="+mn-lt"/>
                          <a:ea typeface="Calibri"/>
                          <a:cs typeface="Times New Roman"/>
                        </a:rPr>
                        <a:t>171</a:t>
                      </a:r>
                      <a:endParaRPr lang="en-US" sz="1400" dirty="0">
                        <a:latin typeface="+mn-lt"/>
                        <a:ea typeface="Calibri"/>
                        <a:cs typeface="Times New Roman"/>
                      </a:endParaRPr>
                    </a:p>
                  </a:txBody>
                  <a:tcPr marL="0" marR="0" marT="0" marB="0" anchor="ctr"/>
                </a:tc>
                <a:tc>
                  <a:txBody>
                    <a:bodyPr/>
                    <a:lstStyle/>
                    <a:p>
                      <a:pPr marL="38100" marR="38100" algn="r">
                        <a:lnSpc>
                          <a:spcPts val="1600"/>
                        </a:lnSpc>
                        <a:spcBef>
                          <a:spcPts val="0"/>
                        </a:spcBef>
                        <a:spcAft>
                          <a:spcPts val="0"/>
                        </a:spcAft>
                      </a:pPr>
                      <a:r>
                        <a:rPr lang="en-US" sz="1400" dirty="0">
                          <a:solidFill>
                            <a:srgbClr val="000000"/>
                          </a:solidFill>
                          <a:latin typeface="+mn-lt"/>
                          <a:ea typeface="Calibri"/>
                          <a:cs typeface="Times New Roman"/>
                        </a:rPr>
                        <a:t>171</a:t>
                      </a:r>
                      <a:endParaRPr lang="en-US" sz="1400" dirty="0">
                        <a:latin typeface="+mn-lt"/>
                        <a:ea typeface="Calibri"/>
                        <a:cs typeface="Times New Roman"/>
                      </a:endParaRPr>
                    </a:p>
                  </a:txBody>
                  <a:tcPr marL="0" marR="0" marT="0" marB="0" anchor="ctr"/>
                </a:tc>
                <a:tc>
                  <a:txBody>
                    <a:bodyPr/>
                    <a:lstStyle/>
                    <a:p>
                      <a:pPr marL="38100" marR="38100" algn="r">
                        <a:lnSpc>
                          <a:spcPts val="1600"/>
                        </a:lnSpc>
                        <a:spcBef>
                          <a:spcPts val="0"/>
                        </a:spcBef>
                        <a:spcAft>
                          <a:spcPts val="0"/>
                        </a:spcAft>
                      </a:pPr>
                      <a:r>
                        <a:rPr lang="en-US" sz="1400" dirty="0">
                          <a:solidFill>
                            <a:srgbClr val="000000"/>
                          </a:solidFill>
                          <a:latin typeface="+mn-lt"/>
                          <a:ea typeface="Calibri"/>
                          <a:cs typeface="Times New Roman"/>
                        </a:rPr>
                        <a:t>171</a:t>
                      </a:r>
                      <a:endParaRPr lang="en-US" sz="1400" dirty="0">
                        <a:latin typeface="+mn-lt"/>
                        <a:ea typeface="Calibri"/>
                        <a:cs typeface="Times New Roman"/>
                      </a:endParaRPr>
                    </a:p>
                  </a:txBody>
                  <a:tcPr marL="0" marR="0" marT="0" marB="0" anchor="ctr"/>
                </a:tc>
              </a:tr>
            </a:tbl>
          </a:graphicData>
        </a:graphic>
      </p:graphicFrame>
      <p:sp>
        <p:nvSpPr>
          <p:cNvPr id="5" name="Text Placeholder 4"/>
          <p:cNvSpPr>
            <a:spLocks noGrp="1"/>
          </p:cNvSpPr>
          <p:nvPr>
            <p:ph type="body" sz="quarter" idx="1"/>
          </p:nvPr>
        </p:nvSpPr>
        <p:spPr>
          <a:xfrm>
            <a:off x="457200" y="1371600"/>
            <a:ext cx="8001000" cy="856488"/>
          </a:xfrm>
        </p:spPr>
        <p:txBody>
          <a:bodyPr/>
          <a:lstStyle/>
          <a:p>
            <a:pPr>
              <a:spcBef>
                <a:spcPts val="0"/>
              </a:spcBef>
            </a:pPr>
            <a:endParaRPr lang="en-US" sz="1400" dirty="0" smtClean="0"/>
          </a:p>
          <a:p>
            <a:r>
              <a:rPr lang="en-US" sz="1800" dirty="0" smtClean="0"/>
              <a:t>Pearson Correlation of Students’ Achievement with Teacher and Resource Factors</a:t>
            </a:r>
          </a:p>
          <a:p>
            <a:endParaRPr lang="en-US" dirty="0"/>
          </a:p>
        </p:txBody>
      </p:sp>
      <p:sp>
        <p:nvSpPr>
          <p:cNvPr id="8" name="Oval 7"/>
          <p:cNvSpPr/>
          <p:nvPr/>
        </p:nvSpPr>
        <p:spPr>
          <a:xfrm>
            <a:off x="4114800" y="3352800"/>
            <a:ext cx="762000" cy="457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7696200" y="3352800"/>
            <a:ext cx="762000" cy="457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6629400" y="3352800"/>
            <a:ext cx="762000" cy="457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cont’d</a:t>
            </a:r>
            <a:endParaRPr lang="en-US" dirty="0"/>
          </a:p>
        </p:txBody>
      </p:sp>
      <p:graphicFrame>
        <p:nvGraphicFramePr>
          <p:cNvPr id="7" name="Content Placeholder 6"/>
          <p:cNvGraphicFramePr>
            <a:graphicFrameLocks noGrp="1"/>
          </p:cNvGraphicFramePr>
          <p:nvPr>
            <p:ph sz="quarter" idx="2"/>
          </p:nvPr>
        </p:nvGraphicFramePr>
        <p:xfrm>
          <a:off x="457200" y="2362200"/>
          <a:ext cx="7924798" cy="3307239"/>
        </p:xfrm>
        <a:graphic>
          <a:graphicData uri="http://schemas.openxmlformats.org/drawingml/2006/table">
            <a:tbl>
              <a:tblPr firstRow="1" bandRow="1">
                <a:tableStyleId>{5C22544A-7EE6-4342-B048-85BDC9FD1C3A}</a:tableStyleId>
              </a:tblPr>
              <a:tblGrid>
                <a:gridCol w="990600"/>
                <a:gridCol w="1066800"/>
                <a:gridCol w="1066800"/>
                <a:gridCol w="1295400"/>
                <a:gridCol w="1219200"/>
                <a:gridCol w="1219200"/>
                <a:gridCol w="1066798"/>
              </a:tblGrid>
              <a:tr h="1112362">
                <a:tc>
                  <a:txBody>
                    <a:bodyPr/>
                    <a:lstStyle/>
                    <a:p>
                      <a:endParaRPr lang="en-US" sz="1400" dirty="0">
                        <a:latin typeface="+mn-lt"/>
                      </a:endParaRPr>
                    </a:p>
                  </a:txBody>
                  <a:tcPr/>
                </a:tc>
                <a:tc>
                  <a:txBody>
                    <a:bodyPr/>
                    <a:lstStyle/>
                    <a:p>
                      <a:endParaRPr lang="en-US" sz="1400" dirty="0">
                        <a:latin typeface="+mn-lt"/>
                      </a:endParaRPr>
                    </a:p>
                  </a:txBody>
                  <a:tcPr marL="0" marR="0" marT="0" marB="0" anchor="b"/>
                </a:tc>
                <a:tc>
                  <a:txBody>
                    <a:bodyPr/>
                    <a:lstStyle/>
                    <a:p>
                      <a:pPr marL="38100" marR="38100" algn="ctr">
                        <a:lnSpc>
                          <a:spcPts val="1600"/>
                        </a:lnSpc>
                        <a:spcBef>
                          <a:spcPts val="0"/>
                        </a:spcBef>
                        <a:spcAft>
                          <a:spcPts val="0"/>
                        </a:spcAft>
                      </a:pPr>
                      <a:r>
                        <a:rPr lang="en-US" sz="1400" dirty="0">
                          <a:solidFill>
                            <a:srgbClr val="000000"/>
                          </a:solidFill>
                          <a:latin typeface="+mn-lt"/>
                          <a:ea typeface="Calibri"/>
                          <a:cs typeface="Times New Roman"/>
                        </a:rPr>
                        <a:t>% of students in SS3 enrolled for physics</a:t>
                      </a:r>
                      <a:endParaRPr lang="en-US" sz="1400" dirty="0">
                        <a:latin typeface="+mn-lt"/>
                        <a:ea typeface="Calibri"/>
                        <a:cs typeface="Times New Roman"/>
                      </a:endParaRPr>
                    </a:p>
                  </a:txBody>
                  <a:tcPr marL="0" marR="0" marT="0" marB="0" anchor="b"/>
                </a:tc>
                <a:tc>
                  <a:txBody>
                    <a:bodyPr/>
                    <a:lstStyle/>
                    <a:p>
                      <a:pPr marL="38100" marR="38100" algn="ctr">
                        <a:lnSpc>
                          <a:spcPts val="1600"/>
                        </a:lnSpc>
                        <a:spcBef>
                          <a:spcPts val="0"/>
                        </a:spcBef>
                        <a:spcAft>
                          <a:spcPts val="0"/>
                        </a:spcAft>
                      </a:pPr>
                      <a:r>
                        <a:rPr lang="en-US" sz="1400" dirty="0">
                          <a:solidFill>
                            <a:srgbClr val="000000"/>
                          </a:solidFill>
                          <a:latin typeface="+mn-lt"/>
                          <a:ea typeface="Calibri"/>
                          <a:cs typeface="Times New Roman"/>
                        </a:rPr>
                        <a:t>Teacher Qualification</a:t>
                      </a:r>
                      <a:endParaRPr lang="en-US" sz="1400" dirty="0">
                        <a:latin typeface="+mn-lt"/>
                        <a:ea typeface="Calibri"/>
                        <a:cs typeface="Times New Roman"/>
                      </a:endParaRPr>
                    </a:p>
                  </a:txBody>
                  <a:tcPr marL="0" marR="0" marT="0" marB="0" anchor="b"/>
                </a:tc>
                <a:tc>
                  <a:txBody>
                    <a:bodyPr/>
                    <a:lstStyle/>
                    <a:p>
                      <a:pPr marL="38100" marR="38100" algn="ctr">
                        <a:lnSpc>
                          <a:spcPts val="1600"/>
                        </a:lnSpc>
                        <a:spcBef>
                          <a:spcPts val="0"/>
                        </a:spcBef>
                        <a:spcAft>
                          <a:spcPts val="0"/>
                        </a:spcAft>
                      </a:pPr>
                      <a:r>
                        <a:rPr lang="en-US" sz="1400" dirty="0">
                          <a:solidFill>
                            <a:srgbClr val="000000"/>
                          </a:solidFill>
                          <a:latin typeface="+mn-lt"/>
                          <a:ea typeface="Calibri"/>
                          <a:cs typeface="Times New Roman"/>
                        </a:rPr>
                        <a:t>Number of years of teaching experience</a:t>
                      </a:r>
                      <a:endParaRPr lang="en-US" sz="1400" dirty="0">
                        <a:latin typeface="+mn-lt"/>
                        <a:ea typeface="Calibri"/>
                        <a:cs typeface="Times New Roman"/>
                      </a:endParaRPr>
                    </a:p>
                  </a:txBody>
                  <a:tcPr marL="0" marR="0" marT="0" marB="0" anchor="b"/>
                </a:tc>
                <a:tc>
                  <a:txBody>
                    <a:bodyPr/>
                    <a:lstStyle/>
                    <a:p>
                      <a:pPr marL="38100" marR="38100" algn="ctr">
                        <a:lnSpc>
                          <a:spcPts val="1600"/>
                        </a:lnSpc>
                        <a:spcBef>
                          <a:spcPts val="0"/>
                        </a:spcBef>
                        <a:spcAft>
                          <a:spcPts val="0"/>
                        </a:spcAft>
                      </a:pPr>
                      <a:r>
                        <a:rPr lang="en-US" sz="1400" dirty="0">
                          <a:solidFill>
                            <a:srgbClr val="000000"/>
                          </a:solidFill>
                          <a:latin typeface="+mn-lt"/>
                          <a:ea typeface="Calibri"/>
                          <a:cs typeface="Times New Roman"/>
                        </a:rPr>
                        <a:t>Resource availability index</a:t>
                      </a:r>
                      <a:endParaRPr lang="en-US" sz="1400" dirty="0">
                        <a:latin typeface="+mn-lt"/>
                        <a:ea typeface="Calibri"/>
                        <a:cs typeface="Times New Roman"/>
                      </a:endParaRPr>
                    </a:p>
                  </a:txBody>
                  <a:tcPr marL="0" marR="0" marT="0" marB="0" anchor="b"/>
                </a:tc>
                <a:tc>
                  <a:txBody>
                    <a:bodyPr/>
                    <a:lstStyle/>
                    <a:p>
                      <a:pPr marL="38100" marR="38100" algn="ctr">
                        <a:lnSpc>
                          <a:spcPts val="1600"/>
                        </a:lnSpc>
                        <a:spcBef>
                          <a:spcPts val="0"/>
                        </a:spcBef>
                        <a:spcAft>
                          <a:spcPts val="0"/>
                        </a:spcAft>
                      </a:pPr>
                      <a:r>
                        <a:rPr lang="en-US" sz="1400" dirty="0">
                          <a:solidFill>
                            <a:srgbClr val="000000"/>
                          </a:solidFill>
                          <a:latin typeface="+mn-lt"/>
                          <a:ea typeface="Calibri"/>
                          <a:cs typeface="Times New Roman"/>
                        </a:rPr>
                        <a:t>Resource utilization index</a:t>
                      </a:r>
                      <a:endParaRPr lang="en-US" sz="1400" dirty="0">
                        <a:latin typeface="+mn-lt"/>
                        <a:ea typeface="Calibri"/>
                        <a:cs typeface="Times New Roman"/>
                      </a:endParaRPr>
                    </a:p>
                  </a:txBody>
                  <a:tcPr marL="0" marR="0" marT="0" marB="0" anchor="b"/>
                </a:tc>
              </a:tr>
              <a:tr h="696013">
                <a:tc rowSpan="3">
                  <a:txBody>
                    <a:bodyPr/>
                    <a:lstStyle/>
                    <a:p>
                      <a:pPr marL="38100" marR="38100" algn="l">
                        <a:lnSpc>
                          <a:spcPts val="1600"/>
                        </a:lnSpc>
                        <a:spcBef>
                          <a:spcPts val="0"/>
                        </a:spcBef>
                        <a:spcAft>
                          <a:spcPts val="0"/>
                        </a:spcAft>
                      </a:pPr>
                      <a:r>
                        <a:rPr kumimoji="0" lang="en-US" sz="1400" kern="1200" dirty="0" smtClean="0">
                          <a:solidFill>
                            <a:schemeClr val="dk1"/>
                          </a:solidFill>
                          <a:latin typeface="+mn-lt"/>
                          <a:ea typeface="+mn-ea"/>
                          <a:cs typeface="+mn-cs"/>
                        </a:rPr>
                        <a:t>% of students in SS3 enrolled for physics</a:t>
                      </a:r>
                      <a:endParaRPr lang="en-US" sz="1400" dirty="0">
                        <a:latin typeface="+mn-lt"/>
                        <a:ea typeface="Calibri"/>
                        <a:cs typeface="Times New Roman"/>
                      </a:endParaRPr>
                    </a:p>
                  </a:txBody>
                  <a:tcPr marL="0" marR="0" marT="0" marB="0"/>
                </a:tc>
                <a:tc>
                  <a:txBody>
                    <a:bodyPr/>
                    <a:lstStyle/>
                    <a:p>
                      <a:pPr marL="38100" marR="38100" algn="l">
                        <a:lnSpc>
                          <a:spcPts val="1600"/>
                        </a:lnSpc>
                        <a:spcBef>
                          <a:spcPts val="0"/>
                        </a:spcBef>
                        <a:spcAft>
                          <a:spcPts val="0"/>
                        </a:spcAft>
                      </a:pPr>
                      <a:r>
                        <a:rPr lang="en-US" sz="1400" dirty="0">
                          <a:solidFill>
                            <a:srgbClr val="000000"/>
                          </a:solidFill>
                          <a:latin typeface="+mn-lt"/>
                          <a:ea typeface="Calibri"/>
                          <a:cs typeface="Times New Roman"/>
                        </a:rPr>
                        <a:t>Pearson Correlation</a:t>
                      </a:r>
                      <a:endParaRPr lang="en-US" sz="1400" dirty="0">
                        <a:latin typeface="+mn-lt"/>
                        <a:ea typeface="Calibri"/>
                        <a:cs typeface="Times New Roman"/>
                      </a:endParaRPr>
                    </a:p>
                  </a:txBody>
                  <a:tcPr marL="0" marR="0" marT="0" marB="0"/>
                </a:tc>
                <a:tc>
                  <a:txBody>
                    <a:bodyPr/>
                    <a:lstStyle/>
                    <a:p>
                      <a:pPr marL="38100" marR="38100" algn="r">
                        <a:lnSpc>
                          <a:spcPts val="1600"/>
                        </a:lnSpc>
                        <a:spcBef>
                          <a:spcPts val="0"/>
                        </a:spcBef>
                        <a:spcAft>
                          <a:spcPts val="0"/>
                        </a:spcAft>
                      </a:pPr>
                      <a:r>
                        <a:rPr lang="en-US" sz="1400" dirty="0">
                          <a:solidFill>
                            <a:srgbClr val="000000"/>
                          </a:solidFill>
                          <a:latin typeface="+mn-lt"/>
                          <a:ea typeface="Calibri"/>
                          <a:cs typeface="Times New Roman"/>
                        </a:rPr>
                        <a:t>1</a:t>
                      </a:r>
                      <a:endParaRPr lang="en-US" sz="1400" dirty="0">
                        <a:latin typeface="+mn-lt"/>
                        <a:ea typeface="Calibri"/>
                        <a:cs typeface="Times New Roman"/>
                      </a:endParaRPr>
                    </a:p>
                  </a:txBody>
                  <a:tcPr marL="0" marR="0" marT="0" marB="0" anchor="ctr"/>
                </a:tc>
                <a:tc>
                  <a:txBody>
                    <a:bodyPr/>
                    <a:lstStyle/>
                    <a:p>
                      <a:pPr marL="38100" marR="38100" algn="r">
                        <a:lnSpc>
                          <a:spcPts val="1600"/>
                        </a:lnSpc>
                        <a:spcBef>
                          <a:spcPts val="0"/>
                        </a:spcBef>
                        <a:spcAft>
                          <a:spcPts val="0"/>
                        </a:spcAft>
                      </a:pPr>
                      <a:r>
                        <a:rPr lang="en-US" sz="1400" dirty="0">
                          <a:solidFill>
                            <a:srgbClr val="000000"/>
                          </a:solidFill>
                          <a:latin typeface="+mn-lt"/>
                          <a:ea typeface="Calibri"/>
                          <a:cs typeface="Times New Roman"/>
                        </a:rPr>
                        <a:t>.562</a:t>
                      </a:r>
                      <a:endParaRPr lang="en-US" sz="1400" dirty="0">
                        <a:latin typeface="+mn-lt"/>
                        <a:ea typeface="Calibri"/>
                        <a:cs typeface="Times New Roman"/>
                      </a:endParaRPr>
                    </a:p>
                  </a:txBody>
                  <a:tcPr marL="0" marR="0" marT="0" marB="0" anchor="ctr"/>
                </a:tc>
                <a:tc>
                  <a:txBody>
                    <a:bodyPr/>
                    <a:lstStyle/>
                    <a:p>
                      <a:pPr marL="38100" marR="38100" algn="r">
                        <a:lnSpc>
                          <a:spcPts val="1600"/>
                        </a:lnSpc>
                        <a:spcBef>
                          <a:spcPts val="0"/>
                        </a:spcBef>
                        <a:spcAft>
                          <a:spcPts val="0"/>
                        </a:spcAft>
                      </a:pPr>
                      <a:r>
                        <a:rPr lang="en-US" sz="1400" dirty="0">
                          <a:solidFill>
                            <a:srgbClr val="000000"/>
                          </a:solidFill>
                          <a:latin typeface="+mn-lt"/>
                          <a:ea typeface="Calibri"/>
                          <a:cs typeface="Times New Roman"/>
                        </a:rPr>
                        <a:t>.122</a:t>
                      </a:r>
                      <a:endParaRPr lang="en-US" sz="1400" dirty="0">
                        <a:latin typeface="+mn-lt"/>
                        <a:ea typeface="Calibri"/>
                        <a:cs typeface="Times New Roman"/>
                      </a:endParaRPr>
                    </a:p>
                  </a:txBody>
                  <a:tcPr marL="0" marR="0" marT="0" marB="0" anchor="ctr"/>
                </a:tc>
                <a:tc>
                  <a:txBody>
                    <a:bodyPr/>
                    <a:lstStyle/>
                    <a:p>
                      <a:pPr marL="38100" marR="38100" algn="r">
                        <a:lnSpc>
                          <a:spcPts val="1600"/>
                        </a:lnSpc>
                        <a:spcBef>
                          <a:spcPts val="0"/>
                        </a:spcBef>
                        <a:spcAft>
                          <a:spcPts val="0"/>
                        </a:spcAft>
                      </a:pPr>
                      <a:r>
                        <a:rPr lang="en-US" sz="1400" dirty="0">
                          <a:solidFill>
                            <a:srgbClr val="000000"/>
                          </a:solidFill>
                          <a:latin typeface="+mn-lt"/>
                          <a:ea typeface="Calibri"/>
                          <a:cs typeface="Times New Roman"/>
                        </a:rPr>
                        <a:t>.532</a:t>
                      </a:r>
                      <a:endParaRPr lang="en-US" sz="1400" dirty="0">
                        <a:latin typeface="+mn-lt"/>
                        <a:ea typeface="Calibri"/>
                        <a:cs typeface="Times New Roman"/>
                      </a:endParaRPr>
                    </a:p>
                  </a:txBody>
                  <a:tcPr marL="0" marR="0" marT="0" marB="0" anchor="ctr"/>
                </a:tc>
                <a:tc>
                  <a:txBody>
                    <a:bodyPr/>
                    <a:lstStyle/>
                    <a:p>
                      <a:pPr marL="38100" marR="38100" algn="r">
                        <a:lnSpc>
                          <a:spcPts val="1600"/>
                        </a:lnSpc>
                        <a:spcBef>
                          <a:spcPts val="0"/>
                        </a:spcBef>
                        <a:spcAft>
                          <a:spcPts val="0"/>
                        </a:spcAft>
                      </a:pPr>
                      <a:r>
                        <a:rPr lang="en-US" sz="1400" dirty="0">
                          <a:solidFill>
                            <a:srgbClr val="000000"/>
                          </a:solidFill>
                          <a:latin typeface="+mn-lt"/>
                          <a:ea typeface="Calibri"/>
                          <a:cs typeface="Times New Roman"/>
                        </a:rPr>
                        <a:t>.215</a:t>
                      </a:r>
                      <a:endParaRPr lang="en-US" sz="1400" dirty="0">
                        <a:latin typeface="+mn-lt"/>
                        <a:ea typeface="Calibri"/>
                        <a:cs typeface="Times New Roman"/>
                      </a:endParaRPr>
                    </a:p>
                  </a:txBody>
                  <a:tcPr marL="0" marR="0" marT="0" marB="0" anchor="ctr"/>
                </a:tc>
              </a:tr>
              <a:tr h="696013">
                <a:tc vMerge="1">
                  <a:txBody>
                    <a:bodyPr/>
                    <a:lstStyle/>
                    <a:p>
                      <a:endParaRPr lang="en-US" sz="1400" dirty="0"/>
                    </a:p>
                  </a:txBody>
                  <a:tcPr/>
                </a:tc>
                <a:tc>
                  <a:txBody>
                    <a:bodyPr/>
                    <a:lstStyle/>
                    <a:p>
                      <a:pPr marL="38100" marR="38100" algn="l">
                        <a:lnSpc>
                          <a:spcPts val="1600"/>
                        </a:lnSpc>
                        <a:spcBef>
                          <a:spcPts val="0"/>
                        </a:spcBef>
                        <a:spcAft>
                          <a:spcPts val="0"/>
                        </a:spcAft>
                      </a:pPr>
                      <a:r>
                        <a:rPr lang="en-US" sz="1400" dirty="0">
                          <a:solidFill>
                            <a:srgbClr val="000000"/>
                          </a:solidFill>
                          <a:latin typeface="+mn-lt"/>
                          <a:ea typeface="Calibri"/>
                          <a:cs typeface="Times New Roman"/>
                        </a:rPr>
                        <a:t>Sig. (2-tailed)</a:t>
                      </a:r>
                      <a:endParaRPr lang="en-US" sz="1400" dirty="0">
                        <a:latin typeface="+mn-lt"/>
                        <a:ea typeface="Calibri"/>
                        <a:cs typeface="Times New Roman"/>
                      </a:endParaRPr>
                    </a:p>
                  </a:txBody>
                  <a:tcPr marL="0" marR="0" marT="0" marB="0"/>
                </a:tc>
                <a:tc>
                  <a:txBody>
                    <a:bodyPr/>
                    <a:lstStyle/>
                    <a:p>
                      <a:pPr marL="0" marR="0" algn="l">
                        <a:lnSpc>
                          <a:spcPct val="150000"/>
                        </a:lnSpc>
                        <a:spcBef>
                          <a:spcPts val="0"/>
                        </a:spcBef>
                        <a:spcAft>
                          <a:spcPts val="0"/>
                        </a:spcAft>
                      </a:pPr>
                      <a:endParaRPr lang="en-US" sz="1400" dirty="0">
                        <a:latin typeface="+mn-lt"/>
                        <a:ea typeface="Calibri"/>
                        <a:cs typeface="Times New Roman"/>
                      </a:endParaRPr>
                    </a:p>
                  </a:txBody>
                  <a:tcPr marL="0" marR="0" marT="0" marB="0" anchor="ctr"/>
                </a:tc>
                <a:tc>
                  <a:txBody>
                    <a:bodyPr/>
                    <a:lstStyle/>
                    <a:p>
                      <a:pPr marL="38100" marR="38100" algn="r">
                        <a:lnSpc>
                          <a:spcPts val="1600"/>
                        </a:lnSpc>
                        <a:spcBef>
                          <a:spcPts val="0"/>
                        </a:spcBef>
                        <a:spcAft>
                          <a:spcPts val="0"/>
                        </a:spcAft>
                      </a:pPr>
                      <a:r>
                        <a:rPr lang="en-US" sz="1400" dirty="0">
                          <a:solidFill>
                            <a:srgbClr val="000000"/>
                          </a:solidFill>
                          <a:latin typeface="+mn-lt"/>
                          <a:ea typeface="Calibri"/>
                          <a:cs typeface="Times New Roman"/>
                        </a:rPr>
                        <a:t>.147</a:t>
                      </a:r>
                      <a:endParaRPr lang="en-US" sz="1400" dirty="0">
                        <a:latin typeface="+mn-lt"/>
                        <a:ea typeface="Calibri"/>
                        <a:cs typeface="Times New Roman"/>
                      </a:endParaRPr>
                    </a:p>
                  </a:txBody>
                  <a:tcPr marL="0" marR="0" marT="0" marB="0" anchor="ctr"/>
                </a:tc>
                <a:tc>
                  <a:txBody>
                    <a:bodyPr/>
                    <a:lstStyle/>
                    <a:p>
                      <a:pPr marL="38100" marR="38100" algn="r">
                        <a:lnSpc>
                          <a:spcPts val="1600"/>
                        </a:lnSpc>
                        <a:spcBef>
                          <a:spcPts val="0"/>
                        </a:spcBef>
                        <a:spcAft>
                          <a:spcPts val="0"/>
                        </a:spcAft>
                      </a:pPr>
                      <a:r>
                        <a:rPr lang="en-US" sz="1400" dirty="0">
                          <a:solidFill>
                            <a:srgbClr val="000000"/>
                          </a:solidFill>
                          <a:latin typeface="+mn-lt"/>
                          <a:ea typeface="Calibri"/>
                          <a:cs typeface="Times New Roman"/>
                        </a:rPr>
                        <a:t>.773</a:t>
                      </a:r>
                      <a:endParaRPr lang="en-US" sz="1400" dirty="0">
                        <a:latin typeface="+mn-lt"/>
                        <a:ea typeface="Calibri"/>
                        <a:cs typeface="Times New Roman"/>
                      </a:endParaRPr>
                    </a:p>
                  </a:txBody>
                  <a:tcPr marL="0" marR="0" marT="0" marB="0" anchor="ctr"/>
                </a:tc>
                <a:tc>
                  <a:txBody>
                    <a:bodyPr/>
                    <a:lstStyle/>
                    <a:p>
                      <a:pPr marL="38100" marR="38100" algn="r">
                        <a:lnSpc>
                          <a:spcPts val="1600"/>
                        </a:lnSpc>
                        <a:spcBef>
                          <a:spcPts val="0"/>
                        </a:spcBef>
                        <a:spcAft>
                          <a:spcPts val="0"/>
                        </a:spcAft>
                      </a:pPr>
                      <a:r>
                        <a:rPr lang="en-US" sz="1400" dirty="0">
                          <a:solidFill>
                            <a:srgbClr val="000000"/>
                          </a:solidFill>
                          <a:latin typeface="+mn-lt"/>
                          <a:ea typeface="Calibri"/>
                          <a:cs typeface="Times New Roman"/>
                        </a:rPr>
                        <a:t>.175</a:t>
                      </a:r>
                      <a:endParaRPr lang="en-US" sz="1400" dirty="0">
                        <a:latin typeface="+mn-lt"/>
                        <a:ea typeface="Calibri"/>
                        <a:cs typeface="Times New Roman"/>
                      </a:endParaRPr>
                    </a:p>
                  </a:txBody>
                  <a:tcPr marL="0" marR="0" marT="0" marB="0" anchor="ctr"/>
                </a:tc>
                <a:tc>
                  <a:txBody>
                    <a:bodyPr/>
                    <a:lstStyle/>
                    <a:p>
                      <a:pPr marL="38100" marR="38100" algn="r">
                        <a:lnSpc>
                          <a:spcPts val="1600"/>
                        </a:lnSpc>
                        <a:spcBef>
                          <a:spcPts val="0"/>
                        </a:spcBef>
                        <a:spcAft>
                          <a:spcPts val="0"/>
                        </a:spcAft>
                      </a:pPr>
                      <a:r>
                        <a:rPr lang="en-US" sz="1400" dirty="0">
                          <a:solidFill>
                            <a:srgbClr val="000000"/>
                          </a:solidFill>
                          <a:latin typeface="+mn-lt"/>
                          <a:ea typeface="Calibri"/>
                          <a:cs typeface="Times New Roman"/>
                        </a:rPr>
                        <a:t>.610</a:t>
                      </a:r>
                      <a:endParaRPr lang="en-US" sz="1400" dirty="0">
                        <a:latin typeface="+mn-lt"/>
                        <a:ea typeface="Calibri"/>
                        <a:cs typeface="Times New Roman"/>
                      </a:endParaRPr>
                    </a:p>
                  </a:txBody>
                  <a:tcPr marL="0" marR="0" marT="0" marB="0" anchor="ctr"/>
                </a:tc>
              </a:tr>
              <a:tr h="696013">
                <a:tc vMerge="1">
                  <a:txBody>
                    <a:bodyPr/>
                    <a:lstStyle/>
                    <a:p>
                      <a:endParaRPr lang="en-US" sz="1400" dirty="0"/>
                    </a:p>
                  </a:txBody>
                  <a:tcPr/>
                </a:tc>
                <a:tc>
                  <a:txBody>
                    <a:bodyPr/>
                    <a:lstStyle/>
                    <a:p>
                      <a:pPr marL="38100" marR="38100" algn="l">
                        <a:lnSpc>
                          <a:spcPts val="1600"/>
                        </a:lnSpc>
                        <a:spcBef>
                          <a:spcPts val="0"/>
                        </a:spcBef>
                        <a:spcAft>
                          <a:spcPts val="0"/>
                        </a:spcAft>
                      </a:pPr>
                      <a:endParaRPr lang="en-US" sz="1400" dirty="0" smtClean="0">
                        <a:solidFill>
                          <a:srgbClr val="000000"/>
                        </a:solidFill>
                        <a:latin typeface="+mn-lt"/>
                        <a:ea typeface="Calibri"/>
                        <a:cs typeface="Times New Roman"/>
                      </a:endParaRPr>
                    </a:p>
                    <a:p>
                      <a:pPr marL="38100" marR="38100" algn="l">
                        <a:lnSpc>
                          <a:spcPts val="1600"/>
                        </a:lnSpc>
                        <a:spcBef>
                          <a:spcPts val="0"/>
                        </a:spcBef>
                        <a:spcAft>
                          <a:spcPts val="0"/>
                        </a:spcAft>
                      </a:pPr>
                      <a:endParaRPr lang="en-US" sz="1400" dirty="0" smtClean="0">
                        <a:solidFill>
                          <a:srgbClr val="000000"/>
                        </a:solidFill>
                        <a:latin typeface="+mn-lt"/>
                        <a:ea typeface="Calibri"/>
                        <a:cs typeface="Times New Roman"/>
                      </a:endParaRPr>
                    </a:p>
                    <a:p>
                      <a:pPr marL="38100" marR="38100" algn="l">
                        <a:lnSpc>
                          <a:spcPts val="1600"/>
                        </a:lnSpc>
                        <a:spcBef>
                          <a:spcPts val="0"/>
                        </a:spcBef>
                        <a:spcAft>
                          <a:spcPts val="0"/>
                        </a:spcAft>
                      </a:pPr>
                      <a:r>
                        <a:rPr lang="en-US" sz="1400" dirty="0" smtClean="0">
                          <a:solidFill>
                            <a:srgbClr val="000000"/>
                          </a:solidFill>
                          <a:latin typeface="+mn-lt"/>
                          <a:ea typeface="Calibri"/>
                          <a:cs typeface="Times New Roman"/>
                        </a:rPr>
                        <a:t>N</a:t>
                      </a:r>
                      <a:endParaRPr lang="en-US" sz="1400" dirty="0">
                        <a:latin typeface="+mn-lt"/>
                        <a:ea typeface="Calibri"/>
                        <a:cs typeface="Times New Roman"/>
                      </a:endParaRPr>
                    </a:p>
                  </a:txBody>
                  <a:tcPr marL="0" marR="0" marT="0" marB="0"/>
                </a:tc>
                <a:tc>
                  <a:txBody>
                    <a:bodyPr/>
                    <a:lstStyle/>
                    <a:p>
                      <a:pPr marL="38100" marR="38100" algn="r">
                        <a:lnSpc>
                          <a:spcPts val="1600"/>
                        </a:lnSpc>
                        <a:spcBef>
                          <a:spcPts val="0"/>
                        </a:spcBef>
                        <a:spcAft>
                          <a:spcPts val="0"/>
                        </a:spcAft>
                      </a:pPr>
                      <a:r>
                        <a:rPr lang="en-US" sz="1400" dirty="0">
                          <a:solidFill>
                            <a:srgbClr val="000000"/>
                          </a:solidFill>
                          <a:latin typeface="+mn-lt"/>
                          <a:ea typeface="Calibri"/>
                          <a:cs typeface="Times New Roman"/>
                        </a:rPr>
                        <a:t>8</a:t>
                      </a:r>
                      <a:endParaRPr lang="en-US" sz="1400" dirty="0">
                        <a:latin typeface="+mn-lt"/>
                        <a:ea typeface="Calibri"/>
                        <a:cs typeface="Times New Roman"/>
                      </a:endParaRPr>
                    </a:p>
                  </a:txBody>
                  <a:tcPr marL="0" marR="0" marT="0" marB="0" anchor="ctr"/>
                </a:tc>
                <a:tc>
                  <a:txBody>
                    <a:bodyPr/>
                    <a:lstStyle/>
                    <a:p>
                      <a:pPr marL="38100" marR="38100" algn="r">
                        <a:lnSpc>
                          <a:spcPts val="1600"/>
                        </a:lnSpc>
                        <a:spcBef>
                          <a:spcPts val="0"/>
                        </a:spcBef>
                        <a:spcAft>
                          <a:spcPts val="0"/>
                        </a:spcAft>
                      </a:pPr>
                      <a:r>
                        <a:rPr lang="en-US" sz="1400" dirty="0">
                          <a:solidFill>
                            <a:srgbClr val="000000"/>
                          </a:solidFill>
                          <a:latin typeface="+mn-lt"/>
                          <a:ea typeface="Calibri"/>
                          <a:cs typeface="Times New Roman"/>
                        </a:rPr>
                        <a:t>8</a:t>
                      </a:r>
                      <a:endParaRPr lang="en-US" sz="1400" dirty="0">
                        <a:latin typeface="+mn-lt"/>
                        <a:ea typeface="Calibri"/>
                        <a:cs typeface="Times New Roman"/>
                      </a:endParaRPr>
                    </a:p>
                  </a:txBody>
                  <a:tcPr marL="0" marR="0" marT="0" marB="0" anchor="ctr"/>
                </a:tc>
                <a:tc>
                  <a:txBody>
                    <a:bodyPr/>
                    <a:lstStyle/>
                    <a:p>
                      <a:pPr marL="38100" marR="38100" algn="r">
                        <a:lnSpc>
                          <a:spcPts val="1600"/>
                        </a:lnSpc>
                        <a:spcBef>
                          <a:spcPts val="0"/>
                        </a:spcBef>
                        <a:spcAft>
                          <a:spcPts val="0"/>
                        </a:spcAft>
                      </a:pPr>
                      <a:r>
                        <a:rPr lang="en-US" sz="1400" dirty="0">
                          <a:solidFill>
                            <a:srgbClr val="000000"/>
                          </a:solidFill>
                          <a:latin typeface="+mn-lt"/>
                          <a:ea typeface="Calibri"/>
                          <a:cs typeface="Times New Roman"/>
                        </a:rPr>
                        <a:t>8</a:t>
                      </a:r>
                      <a:endParaRPr lang="en-US" sz="1400" dirty="0">
                        <a:latin typeface="+mn-lt"/>
                        <a:ea typeface="Calibri"/>
                        <a:cs typeface="Times New Roman"/>
                      </a:endParaRPr>
                    </a:p>
                  </a:txBody>
                  <a:tcPr marL="0" marR="0" marT="0" marB="0" anchor="ctr"/>
                </a:tc>
                <a:tc>
                  <a:txBody>
                    <a:bodyPr/>
                    <a:lstStyle/>
                    <a:p>
                      <a:pPr marL="38100" marR="38100" algn="r">
                        <a:lnSpc>
                          <a:spcPts val="1600"/>
                        </a:lnSpc>
                        <a:spcBef>
                          <a:spcPts val="0"/>
                        </a:spcBef>
                        <a:spcAft>
                          <a:spcPts val="0"/>
                        </a:spcAft>
                      </a:pPr>
                      <a:r>
                        <a:rPr lang="en-US" sz="1400" dirty="0">
                          <a:solidFill>
                            <a:srgbClr val="000000"/>
                          </a:solidFill>
                          <a:latin typeface="+mn-lt"/>
                          <a:ea typeface="Calibri"/>
                          <a:cs typeface="Times New Roman"/>
                        </a:rPr>
                        <a:t>8</a:t>
                      </a:r>
                      <a:endParaRPr lang="en-US" sz="1400" dirty="0">
                        <a:latin typeface="+mn-lt"/>
                        <a:ea typeface="Calibri"/>
                        <a:cs typeface="Times New Roman"/>
                      </a:endParaRPr>
                    </a:p>
                  </a:txBody>
                  <a:tcPr marL="0" marR="0" marT="0" marB="0" anchor="ctr"/>
                </a:tc>
                <a:tc>
                  <a:txBody>
                    <a:bodyPr/>
                    <a:lstStyle/>
                    <a:p>
                      <a:pPr marL="38100" marR="38100" algn="r">
                        <a:lnSpc>
                          <a:spcPts val="1600"/>
                        </a:lnSpc>
                        <a:spcBef>
                          <a:spcPts val="0"/>
                        </a:spcBef>
                        <a:spcAft>
                          <a:spcPts val="0"/>
                        </a:spcAft>
                      </a:pPr>
                      <a:r>
                        <a:rPr lang="en-US" sz="1400" dirty="0">
                          <a:solidFill>
                            <a:srgbClr val="000000"/>
                          </a:solidFill>
                          <a:latin typeface="+mn-lt"/>
                          <a:ea typeface="Calibri"/>
                          <a:cs typeface="Times New Roman"/>
                        </a:rPr>
                        <a:t>8</a:t>
                      </a:r>
                      <a:endParaRPr lang="en-US" sz="1400" dirty="0">
                        <a:latin typeface="+mn-lt"/>
                        <a:ea typeface="Calibri"/>
                        <a:cs typeface="Times New Roman"/>
                      </a:endParaRPr>
                    </a:p>
                  </a:txBody>
                  <a:tcPr marL="0" marR="0" marT="0" marB="0" anchor="ctr"/>
                </a:tc>
              </a:tr>
            </a:tbl>
          </a:graphicData>
        </a:graphic>
      </p:graphicFrame>
      <p:sp>
        <p:nvSpPr>
          <p:cNvPr id="5" name="Text Placeholder 4"/>
          <p:cNvSpPr>
            <a:spLocks noGrp="1"/>
          </p:cNvSpPr>
          <p:nvPr>
            <p:ph type="body" sz="quarter" idx="1"/>
          </p:nvPr>
        </p:nvSpPr>
        <p:spPr>
          <a:xfrm>
            <a:off x="457200" y="1371600"/>
            <a:ext cx="8001000" cy="856488"/>
          </a:xfrm>
        </p:spPr>
        <p:txBody>
          <a:bodyPr/>
          <a:lstStyle/>
          <a:p>
            <a:pPr>
              <a:spcBef>
                <a:spcPts val="0"/>
              </a:spcBef>
            </a:pPr>
            <a:endParaRPr lang="en-US" sz="1400" dirty="0" smtClean="0"/>
          </a:p>
          <a:p>
            <a:r>
              <a:rPr lang="en-US" sz="1800" dirty="0" smtClean="0"/>
              <a:t>Pearson Correlation of Students’ Enrolment with Teacher and Resource Factors</a:t>
            </a:r>
          </a:p>
          <a:p>
            <a:endParaRPr lang="en-US" dirty="0"/>
          </a:p>
        </p:txBody>
      </p:sp>
      <p:sp>
        <p:nvSpPr>
          <p:cNvPr id="6" name="Oval 5"/>
          <p:cNvSpPr/>
          <p:nvPr/>
        </p:nvSpPr>
        <p:spPr>
          <a:xfrm>
            <a:off x="4191000" y="3733800"/>
            <a:ext cx="7620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6629400" y="3733800"/>
            <a:ext cx="7620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7696200" y="3733800"/>
            <a:ext cx="762000" cy="45720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5410200" y="3733800"/>
            <a:ext cx="762000" cy="45720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72400" cy="1143000"/>
          </a:xfrm>
        </p:spPr>
        <p:txBody>
          <a:bodyPr/>
          <a:lstStyle/>
          <a:p>
            <a:r>
              <a:rPr lang="en-US" dirty="0" smtClean="0"/>
              <a:t>Results from interview data Cont’d</a:t>
            </a:r>
            <a:endParaRPr lang="en-US" dirty="0"/>
          </a:p>
        </p:txBody>
      </p:sp>
      <p:sp>
        <p:nvSpPr>
          <p:cNvPr id="3" name="Content Placeholder 2"/>
          <p:cNvSpPr>
            <a:spLocks noGrp="1"/>
          </p:cNvSpPr>
          <p:nvPr>
            <p:ph sz="quarter" idx="1"/>
          </p:nvPr>
        </p:nvSpPr>
        <p:spPr>
          <a:xfrm>
            <a:off x="228600" y="1524000"/>
            <a:ext cx="8077200" cy="4343400"/>
          </a:xfrm>
        </p:spPr>
        <p:txBody>
          <a:bodyPr>
            <a:normAutofit/>
          </a:bodyPr>
          <a:lstStyle/>
          <a:p>
            <a:pPr algn="just"/>
            <a:r>
              <a:rPr lang="en-GB" dirty="0" smtClean="0"/>
              <a:t>“From our SS I classes, we did not have a physics teacher then we had a </a:t>
            </a:r>
            <a:r>
              <a:rPr lang="en-GB" dirty="0" err="1" smtClean="0"/>
              <a:t>Corper</a:t>
            </a:r>
            <a:r>
              <a:rPr lang="en-GB" dirty="0" smtClean="0"/>
              <a:t> … he didn’t know what he was doing, so that made so many students in SS I to enrol away from physics” (A2PS/2, 241-245).</a:t>
            </a:r>
          </a:p>
          <a:p>
            <a:pPr>
              <a:buNone/>
            </a:pPr>
            <a:r>
              <a:rPr lang="en-GB" sz="1200" dirty="0" smtClean="0"/>
              <a:t>(</a:t>
            </a:r>
            <a:r>
              <a:rPr lang="en-GB" sz="1200" b="1" dirty="0" smtClean="0"/>
              <a:t>Note: A </a:t>
            </a:r>
            <a:r>
              <a:rPr lang="en-GB" sz="1200" b="1" dirty="0" err="1" smtClean="0"/>
              <a:t>Corper</a:t>
            </a:r>
            <a:r>
              <a:rPr lang="en-GB" sz="1200" b="1" dirty="0" smtClean="0"/>
              <a:t> is a fresh university graduate undergoing the mandatory National service in Nigeria</a:t>
            </a:r>
            <a:r>
              <a:rPr lang="en-GB" sz="1200" dirty="0" smtClean="0"/>
              <a:t>)</a:t>
            </a:r>
          </a:p>
          <a:p>
            <a:endParaRPr lang="en-GB" dirty="0" smtClean="0"/>
          </a:p>
          <a:p>
            <a:pPr algn="just"/>
            <a:r>
              <a:rPr lang="en-GB" dirty="0" smtClean="0"/>
              <a:t>“I choose to be a physics student because of the teachers we have in this school and due to the facilities” (B1PS/2, 20-21). </a:t>
            </a:r>
            <a:endParaRPr lang="en-US" dirty="0" smtClean="0"/>
          </a:p>
          <a:p>
            <a:endParaRPr lang="en-GB" dirty="0" smtClean="0"/>
          </a:p>
          <a:p>
            <a:pPr>
              <a:buNone/>
            </a:pPr>
            <a:endParaRPr lang="en-US" sz="1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659</TotalTime>
  <Words>1051</Words>
  <Application>Microsoft Office PowerPoint</Application>
  <PresentationFormat>On-screen Show (4:3)</PresentationFormat>
  <Paragraphs>239</Paragraphs>
  <Slides>12</Slides>
  <Notes>9</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Oriel</vt:lpstr>
      <vt:lpstr>School-based Factors and Physics Students' Enrolment and Achievement in Nigeria</vt:lpstr>
      <vt:lpstr>The Problem</vt:lpstr>
      <vt:lpstr>The Problem (data)</vt:lpstr>
      <vt:lpstr>Research Question</vt:lpstr>
      <vt:lpstr>Research Methods/Sampling</vt:lpstr>
      <vt:lpstr>Results</vt:lpstr>
      <vt:lpstr>Results cont’d</vt:lpstr>
      <vt:lpstr>Results cont’d</vt:lpstr>
      <vt:lpstr>Results from interview data Cont’d</vt:lpstr>
      <vt:lpstr>Summary/conclusion/recommendation</vt:lpstr>
      <vt:lpstr>References</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School-based Factors and Physics Students' Enrollment and Achievement in Nigeria</dc:title>
  <dc:creator>dr adolfus</dc:creator>
  <cp:lastModifiedBy>dr adolfus</cp:lastModifiedBy>
  <cp:revision>57</cp:revision>
  <dcterms:created xsi:type="dcterms:W3CDTF">2015-12-29T14:29:15Z</dcterms:created>
  <dcterms:modified xsi:type="dcterms:W3CDTF">2016-01-05T18:07:58Z</dcterms:modified>
</cp:coreProperties>
</file>